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4" r:id="rId20"/>
    <p:sldId id="274" r:id="rId21"/>
    <p:sldId id="275" r:id="rId22"/>
    <p:sldId id="276" r:id="rId23"/>
    <p:sldId id="282" r:id="rId24"/>
    <p:sldId id="279" r:id="rId25"/>
    <p:sldId id="283" r:id="rId26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4nwURba7E9p8M0M9VKzoaexba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7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0"/>
    <p:restoredTop sz="85352"/>
  </p:normalViewPr>
  <p:slideViewPr>
    <p:cSldViewPr snapToGrid="0">
      <p:cViewPr varScale="1">
        <p:scale>
          <a:sx n="69" d="100"/>
          <a:sy n="69" d="100"/>
        </p:scale>
        <p:origin x="1064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Gmarket Sans TTF Medium" panose="02000000000000000000" pitchFamily="2" charset="-128"/>
        <a:ea typeface="Gmarket Sans TTF Medium" panose="02000000000000000000" pitchFamily="2" charset="-128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f40caca15_2_14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, 5</a:t>
            </a:r>
            <a:r>
              <a:rPr lang="ko-KR" altLang="en-US" dirty="0"/>
              <a:t>팀 발표자를 맡은 </a:t>
            </a:r>
            <a:r>
              <a:rPr lang="en" altLang="ko-KR" dirty="0"/>
              <a:t>OOO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5</a:t>
            </a:r>
            <a:r>
              <a:rPr lang="ko-KR" altLang="en-US" dirty="0"/>
              <a:t>팀 </a:t>
            </a:r>
            <a:r>
              <a:rPr lang="ko-KR" altLang="en-US" dirty="0" err="1"/>
              <a:t>캡스톤</a:t>
            </a:r>
            <a:r>
              <a:rPr lang="ko-KR" altLang="en-US" dirty="0"/>
              <a:t> 디자인 중간발표를 시작하겠습니다</a:t>
            </a:r>
            <a:r>
              <a:rPr lang="en-US" altLang="ko-KR" dirty="0"/>
              <a:t>. </a:t>
            </a:r>
            <a:r>
              <a:rPr lang="ko-KR" altLang="en-US" dirty="0"/>
              <a:t>저희 팀 프로젝트 이름은 </a:t>
            </a:r>
            <a:r>
              <a:rPr lang="en" altLang="ko-KR" dirty="0" err="1"/>
              <a:t>Icare</a:t>
            </a:r>
            <a:r>
              <a:rPr lang="en" altLang="ko-KR" dirty="0"/>
              <a:t>(</a:t>
            </a:r>
            <a:r>
              <a:rPr lang="ko-KR" altLang="en-US" dirty="0" err="1"/>
              <a:t>아이케어</a:t>
            </a:r>
            <a:r>
              <a:rPr lang="en-US" altLang="ko-KR" dirty="0"/>
              <a:t>)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아이케어는</a:t>
            </a:r>
            <a:r>
              <a:rPr lang="ko-KR" altLang="en-US" dirty="0"/>
              <a:t> “내가 아이를 직접 돌보는 것처럼</a:t>
            </a:r>
            <a:r>
              <a:rPr lang="en-US" altLang="ko-KR" dirty="0"/>
              <a:t>"</a:t>
            </a:r>
            <a:r>
              <a:rPr lang="ko-KR" altLang="en-US" dirty="0"/>
              <a:t>의 의미를 담고 있으며 맞벌이 부모를 위한 부모와 아이 </a:t>
            </a:r>
            <a:r>
              <a:rPr lang="ko-KR" altLang="en-US" dirty="0" err="1"/>
              <a:t>돌보미</a:t>
            </a:r>
            <a:r>
              <a:rPr lang="ko-KR" altLang="en-US" dirty="0"/>
              <a:t> 간 소통 알림 애플리케이션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2" name="Google Shape;82;g11f40caca1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아이돌보미가 보낸 알림 데이터를 기반으로 아기 행동 타임라인을 구성하는 기능을 제공합니다</a:t>
            </a:r>
            <a:r>
              <a:rPr lang="en-US" altLang="ko-KR" dirty="0"/>
              <a:t>. </a:t>
            </a:r>
            <a:r>
              <a:rPr lang="ko-KR" altLang="en-US" dirty="0"/>
              <a:t>이는 타임라인 형식으로 아기의 행동과 사진을 함께 저장됩니다</a:t>
            </a:r>
            <a:r>
              <a:rPr lang="en-US" altLang="ko-KR" dirty="0"/>
              <a:t>. </a:t>
            </a:r>
            <a:r>
              <a:rPr lang="ko-KR" altLang="en-US" dirty="0"/>
              <a:t>또한 알림 데이터는 캘린더 형식의 육아일기를 작성하는데도 기반이 됩니다</a:t>
            </a:r>
            <a:r>
              <a:rPr lang="en-US" altLang="ko-KR" dirty="0"/>
              <a:t>. </a:t>
            </a:r>
            <a:r>
              <a:rPr lang="ko-KR" altLang="en-US" dirty="0"/>
              <a:t>번거롭게 따로 육아일기를 작성 할 필요없이 캘린더 형식으로 매일 아이의 행동 타임라인 데이터들을 기반으로 </a:t>
            </a:r>
            <a:r>
              <a:rPr lang="ko-KR" altLang="en-US" dirty="0" err="1"/>
              <a:t>캘린더형</a:t>
            </a:r>
            <a:r>
              <a:rPr lang="ko-KR" altLang="en-US" dirty="0"/>
              <a:t> 자동 육아일기 작성이 이루어집니다</a:t>
            </a:r>
            <a:r>
              <a:rPr lang="en-US" altLang="ko-KR" dirty="0"/>
              <a:t>. </a:t>
            </a:r>
            <a:r>
              <a:rPr lang="ko-KR" altLang="en-US" dirty="0"/>
              <a:t>마지막 기능은 채팅 서비스 입니다</a:t>
            </a:r>
            <a:r>
              <a:rPr lang="en-US" altLang="ko-KR" dirty="0"/>
              <a:t>. </a:t>
            </a:r>
            <a:r>
              <a:rPr lang="en" altLang="ko-KR" dirty="0" err="1"/>
              <a:t>Icare</a:t>
            </a:r>
            <a:r>
              <a:rPr lang="ko-KR" altLang="en-US" dirty="0"/>
              <a:t>는 아이돌보미와 부모간의 채팅 기능이 존재합니다</a:t>
            </a:r>
            <a:r>
              <a:rPr lang="en-US" altLang="ko-KR" dirty="0"/>
              <a:t>. </a:t>
            </a:r>
            <a:r>
              <a:rPr lang="ko-KR" altLang="en-US" dirty="0"/>
              <a:t>채팅 서비스를 통해 사생활과 일의 분리와 알림으로는 부족할 수 있는 소통이 가능하게끔 기획되었습니다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f40caca15_2_15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altLang="ko-KR" dirty="0" err="1"/>
              <a:t>icare</a:t>
            </a:r>
            <a:r>
              <a:rPr lang="ko-KR" altLang="en-US" dirty="0"/>
              <a:t>와 기존 서비스간의 </a:t>
            </a:r>
            <a:r>
              <a:rPr lang="ko-KR" altLang="en-US" dirty="0" err="1"/>
              <a:t>차별점은</a:t>
            </a:r>
            <a:r>
              <a:rPr lang="ko-KR" altLang="en-US" dirty="0"/>
              <a:t> 첫째</a:t>
            </a:r>
            <a:r>
              <a:rPr lang="en-US" altLang="ko-KR" dirty="0"/>
              <a:t>, </a:t>
            </a:r>
            <a:r>
              <a:rPr lang="ko-KR" altLang="en-US" dirty="0"/>
              <a:t>부모와 </a:t>
            </a:r>
            <a:r>
              <a:rPr lang="ko-KR" altLang="en-US" dirty="0" err="1"/>
              <a:t>아이돌보미</a:t>
            </a:r>
            <a:r>
              <a:rPr lang="ko-KR" altLang="en-US" dirty="0"/>
              <a:t> 소통에 집중한다는 점입니다</a:t>
            </a:r>
            <a:r>
              <a:rPr lang="en-US" altLang="ko-KR" dirty="0"/>
              <a:t>. </a:t>
            </a:r>
            <a:r>
              <a:rPr lang="ko-KR" altLang="en-US" dirty="0"/>
              <a:t>기존 서비스들은 아이돌보미와 부모간의 </a:t>
            </a:r>
            <a:r>
              <a:rPr lang="ko-KR" altLang="en-US" dirty="0" err="1"/>
              <a:t>매칭만을</a:t>
            </a:r>
            <a:r>
              <a:rPr lang="ko-KR" altLang="en-US" dirty="0"/>
              <a:t> 집중하고</a:t>
            </a:r>
            <a:r>
              <a:rPr lang="en-US" altLang="ko-KR" dirty="0"/>
              <a:t>, </a:t>
            </a:r>
            <a:r>
              <a:rPr lang="ko-KR" altLang="en-US" dirty="0"/>
              <a:t>실제 업무에서 일어나는 일들과 부모와 아이돌보미간의 소통을 위한 서비스는 존재하지 않습니다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" altLang="ko-KR" dirty="0" err="1"/>
              <a:t>icare</a:t>
            </a:r>
            <a:r>
              <a:rPr lang="ko-KR" altLang="en-US" dirty="0"/>
              <a:t>는 기존에 존재하지 않았던 부모와 아이돌보미간의 업무에 관한 소통에 집중하여 기획되었습니다</a:t>
            </a:r>
            <a:r>
              <a:rPr lang="en-US" altLang="ko-KR" dirty="0"/>
              <a:t>. </a:t>
            </a:r>
            <a:r>
              <a:rPr lang="ko-KR" altLang="en-US" dirty="0"/>
              <a:t>부모가 실시간 </a:t>
            </a:r>
            <a:r>
              <a:rPr lang="ko-KR" altLang="en-US" dirty="0" err="1"/>
              <a:t>푸쉬알림을</a:t>
            </a:r>
            <a:r>
              <a:rPr lang="ko-KR" altLang="en-US" dirty="0"/>
              <a:t> 통해 아이 생활을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안심하고 아이돌보미에게 아이를 맡길 수 있도록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11f40caca15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f40caca15_2_16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기존 아이돌보미와 부모간의 소통을 위해서는 문자와 전화 또는 </a:t>
            </a:r>
            <a:r>
              <a:rPr lang="ko-KR" altLang="en-US" dirty="0" err="1"/>
              <a:t>카카오톡을</a:t>
            </a:r>
            <a:r>
              <a:rPr lang="ko-KR" altLang="en-US" dirty="0"/>
              <a:t> 사용할 수 밖에 없어 일과 사생활의 경계가 모호했습니다</a:t>
            </a:r>
            <a:r>
              <a:rPr lang="en-US" altLang="ko-KR" dirty="0"/>
              <a:t>. </a:t>
            </a:r>
            <a:r>
              <a:rPr lang="ko-KR" altLang="en-US" dirty="0"/>
              <a:t>최근 많은 기업들에서도 사내메신저나 </a:t>
            </a:r>
            <a:r>
              <a:rPr lang="ko-KR" altLang="en-US" dirty="0" err="1"/>
              <a:t>슬랙</a:t>
            </a:r>
            <a:r>
              <a:rPr lang="ko-KR" altLang="en-US" dirty="0"/>
              <a:t> 등 다양한 플랫폼을 통해 공과 사를 분리하고자 하는 움직임이 있는 점을 저희 </a:t>
            </a:r>
            <a:r>
              <a:rPr lang="en" altLang="ko-KR" dirty="0" err="1"/>
              <a:t>icare</a:t>
            </a:r>
            <a:r>
              <a:rPr lang="ko-KR" altLang="en-US" dirty="0"/>
              <a:t>에도 적용하고자 자체 채팅 기능을 구현해 아이돌보미에게 공과 사의 분리를 제공하고자 하였습니다</a:t>
            </a:r>
            <a:r>
              <a:rPr lang="en-US" altLang="ko-KR" dirty="0"/>
              <a:t>. </a:t>
            </a:r>
            <a:r>
              <a:rPr lang="ko-KR" altLang="en-US" dirty="0"/>
              <a:t>또 다른 차별점으로는 기존에 쌓인 데이터들을 일기 형식으로 시각화 하여 별도의 </a:t>
            </a:r>
            <a:r>
              <a:rPr lang="ko-KR" altLang="en-US" dirty="0" err="1"/>
              <a:t>육아일기가</a:t>
            </a:r>
            <a:r>
              <a:rPr lang="ko-KR" altLang="en-US" dirty="0"/>
              <a:t> </a:t>
            </a:r>
            <a:r>
              <a:rPr lang="ko-KR" altLang="en-US" dirty="0" err="1"/>
              <a:t>필요없도록</a:t>
            </a:r>
            <a:r>
              <a:rPr lang="ko-KR" altLang="en-US" dirty="0"/>
              <a:t> 하는 점이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06" name="Google Shape;206;g11f40caca15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f40caca15_2_5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</a:t>
            </a:r>
            <a:r>
              <a:rPr lang="en" altLang="ko-KR" dirty="0" err="1"/>
              <a:t>icare</a:t>
            </a:r>
            <a:r>
              <a:rPr lang="ko-KR" altLang="en-US" dirty="0"/>
              <a:t>의 서비스 타겟은 </a:t>
            </a:r>
            <a:r>
              <a:rPr lang="ko-KR" altLang="en-US" dirty="0" err="1"/>
              <a:t>아이돌봄</a:t>
            </a:r>
            <a:r>
              <a:rPr lang="ko-KR" altLang="en-US" dirty="0"/>
              <a:t> 매칭 서비스를 제공하는 기업입니다</a:t>
            </a:r>
            <a:r>
              <a:rPr lang="en-US" altLang="ko-KR" dirty="0"/>
              <a:t>. </a:t>
            </a:r>
            <a:r>
              <a:rPr lang="ko-KR" altLang="en-US" dirty="0"/>
              <a:t>기존 매칭 </a:t>
            </a:r>
            <a:r>
              <a:rPr lang="ko-KR" altLang="en-US" dirty="0" err="1"/>
              <a:t>시스템만을</a:t>
            </a:r>
            <a:r>
              <a:rPr lang="ko-KR" altLang="en-US" dirty="0"/>
              <a:t> 제공하는 플랫폼에 </a:t>
            </a:r>
            <a:r>
              <a:rPr lang="en" altLang="ko-KR" dirty="0" err="1"/>
              <a:t>icare</a:t>
            </a:r>
            <a:r>
              <a:rPr lang="ko-KR" altLang="en-US" dirty="0" err="1"/>
              <a:t>를</a:t>
            </a:r>
            <a:r>
              <a:rPr lang="ko-KR" altLang="en-US" dirty="0"/>
              <a:t> 도입하게 되면 다른 매칭 서비스들과 </a:t>
            </a:r>
            <a:r>
              <a:rPr lang="ko-KR" altLang="en-US" dirty="0" err="1"/>
              <a:t>차별점을</a:t>
            </a:r>
            <a:r>
              <a:rPr lang="ko-KR" altLang="en-US" dirty="0"/>
              <a:t> 가질 수 있으며 동일 플랫폼 시장에서 우위를 선점할 수 있다는 점이 기업들의 흥미를 끌 수 있을 것이라 생각합니다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17" name="Google Shape;217;g11f40caca15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저희 팀의 구현현황으로는 기획</a:t>
            </a:r>
            <a:r>
              <a:rPr lang="en-US" altLang="ko-KR" dirty="0"/>
              <a:t>, </a:t>
            </a:r>
            <a:r>
              <a:rPr lang="ko-KR" altLang="en-US" dirty="0"/>
              <a:t>디자인 단계를 완료하고 이를 바탕으로 개발을 진행하고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기획단계에서 첫 번째로 </a:t>
            </a:r>
            <a:r>
              <a:rPr lang="ko-KR" altLang="en-US" dirty="0" err="1"/>
              <a:t>미로라는</a:t>
            </a:r>
            <a:r>
              <a:rPr lang="ko-KR" altLang="en-US" dirty="0"/>
              <a:t> 플랫폼을 이용해 팀원들이 </a:t>
            </a:r>
            <a:r>
              <a:rPr lang="ko-KR" altLang="en-US" dirty="0" err="1"/>
              <a:t>캡스톤</a:t>
            </a:r>
            <a:r>
              <a:rPr lang="ko-KR" altLang="en-US" dirty="0"/>
              <a:t> 프로젝트에서 진행하고 싶은 아이디어를 제시하고 취합한 뒤</a:t>
            </a:r>
            <a:r>
              <a:rPr lang="en-US" altLang="ko-KR" dirty="0"/>
              <a:t>, </a:t>
            </a:r>
            <a:r>
              <a:rPr lang="ko-KR" altLang="en-US" dirty="0"/>
              <a:t>투표를 통해 아이디어를 결정하고</a:t>
            </a:r>
            <a:r>
              <a:rPr lang="en-US" altLang="ko-KR" dirty="0"/>
              <a:t>, </a:t>
            </a:r>
            <a:r>
              <a:rPr lang="ko-KR" altLang="en-US" dirty="0"/>
              <a:t>추후 해당 아이디어를 구체화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툴 강조 </a:t>
            </a:r>
            <a:r>
              <a:rPr lang="en-US" altLang="ko-KR" dirty="0"/>
              <a:t>–</a:t>
            </a:r>
            <a:r>
              <a:rPr lang="ko-KR" altLang="en-US" dirty="0"/>
              <a:t> 미로로 </a:t>
            </a:r>
            <a:r>
              <a:rPr lang="ko-KR" altLang="en-US" dirty="0" err="1"/>
              <a:t>했당</a:t>
            </a:r>
            <a:endParaRPr dirty="0"/>
          </a:p>
        </p:txBody>
      </p:sp>
      <p:sp>
        <p:nvSpPr>
          <p:cNvPr id="245" name="Google Shape;2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시장조사를 통해 시중에 관련된 서비스들이 무엇이 있고</a:t>
            </a:r>
            <a:r>
              <a:rPr lang="en-US" altLang="ko-KR" dirty="0"/>
              <a:t>, </a:t>
            </a:r>
            <a:r>
              <a:rPr lang="ko-KR" altLang="en-US" dirty="0"/>
              <a:t>우리 서비스와의 </a:t>
            </a:r>
            <a:r>
              <a:rPr lang="ko-KR" altLang="en-US" dirty="0" err="1"/>
              <a:t>차별점을</a:t>
            </a:r>
            <a:r>
              <a:rPr lang="ko-KR" altLang="en-US" dirty="0"/>
              <a:t> 조사했습니다</a:t>
            </a:r>
            <a:r>
              <a:rPr lang="en-US" altLang="ko-KR" dirty="0"/>
              <a:t>. </a:t>
            </a:r>
            <a:r>
              <a:rPr lang="ko-KR" altLang="en-US" dirty="0"/>
              <a:t>그리고 디자인 조사</a:t>
            </a:r>
            <a:r>
              <a:rPr lang="en-US" altLang="ko-KR" dirty="0"/>
              <a:t>, </a:t>
            </a:r>
            <a:r>
              <a:rPr lang="ko-KR" altLang="en-US" dirty="0"/>
              <a:t>서비스에 필요한 기능들을 정리하는 과정을 거쳐 우리 서비스의 목표</a:t>
            </a:r>
            <a:r>
              <a:rPr lang="en-US" altLang="ko-KR" dirty="0"/>
              <a:t>, </a:t>
            </a:r>
            <a:r>
              <a:rPr lang="ko-KR" altLang="en-US" dirty="0"/>
              <a:t>기능 등을 결정했습니다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미로 </a:t>
            </a:r>
            <a:r>
              <a:rPr lang="en-US" altLang="ko-KR" dirty="0"/>
              <a:t>–</a:t>
            </a:r>
            <a:r>
              <a:rPr lang="ko-KR" altLang="en-US" dirty="0"/>
              <a:t> 공개 </a:t>
            </a:r>
            <a:r>
              <a:rPr lang="en-US" altLang="ko-KR" dirty="0" err="1"/>
              <a:t>Url</a:t>
            </a:r>
            <a:r>
              <a:rPr lang="ko-KR" altLang="en-US" dirty="0"/>
              <a:t> 적기</a:t>
            </a:r>
            <a:endParaRPr dirty="0"/>
          </a:p>
        </p:txBody>
      </p:sp>
      <p:sp>
        <p:nvSpPr>
          <p:cNvPr id="256" name="Google Shape;2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디자인 단계입니다</a:t>
            </a:r>
            <a:r>
              <a:rPr lang="en-US" altLang="ko-KR" dirty="0"/>
              <a:t>. </a:t>
            </a:r>
            <a:r>
              <a:rPr lang="ko-KR" altLang="en-US" dirty="0"/>
              <a:t>우선 저희는 아이와 관련된 서비스이기 때문에 메인 브랜드 컬러를 아이</a:t>
            </a:r>
            <a:r>
              <a:rPr lang="en-US" altLang="ko-KR" dirty="0"/>
              <a:t>, </a:t>
            </a:r>
            <a:r>
              <a:rPr lang="ko-KR" altLang="en-US" dirty="0"/>
              <a:t>생명을 상징하는 초록색을 사용하여 </a:t>
            </a:r>
            <a:r>
              <a:rPr lang="en" altLang="ko-KR" dirty="0" err="1"/>
              <a:t>icare</a:t>
            </a:r>
            <a:r>
              <a:rPr lang="ko-KR" altLang="en-US" dirty="0"/>
              <a:t>의 아이덴티티를 나타냈습니다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이후 </a:t>
            </a:r>
            <a:r>
              <a:rPr lang="ko-KR" altLang="en-US" dirty="0" err="1"/>
              <a:t>피그마라는</a:t>
            </a:r>
            <a:r>
              <a:rPr lang="ko-KR" altLang="en-US" dirty="0"/>
              <a:t> 플랫폼을 이용해 워크플로에 따라 페이지 목록을 정리하고 각자 파트를 나눠 디자인 작업을 진행한 뒤</a:t>
            </a:r>
            <a:r>
              <a:rPr lang="en-US" altLang="ko-KR" dirty="0"/>
              <a:t>, </a:t>
            </a:r>
            <a:r>
              <a:rPr lang="ko-KR" altLang="en-US" dirty="0"/>
              <a:t>팀 회의를 진행하면서 </a:t>
            </a:r>
            <a:r>
              <a:rPr lang="ko-KR" altLang="en-US" dirty="0" err="1"/>
              <a:t>피드백하는</a:t>
            </a:r>
            <a:r>
              <a:rPr lang="ko-KR" altLang="en-US" dirty="0"/>
              <a:t> 과정을 반복적으로 거치며 디자인을 완성했습니다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개발 단계입니다</a:t>
            </a:r>
            <a:r>
              <a:rPr lang="en-US" altLang="ko-KR" dirty="0"/>
              <a:t>. </a:t>
            </a:r>
            <a:r>
              <a:rPr lang="ko-KR" altLang="en-US" dirty="0"/>
              <a:t>저희 어플리케이션은 </a:t>
            </a:r>
            <a:r>
              <a:rPr lang="ko-KR" altLang="en-US" dirty="0" err="1"/>
              <a:t>리액트네이티브와</a:t>
            </a:r>
            <a:r>
              <a:rPr lang="ko-KR" altLang="en-US" dirty="0"/>
              <a:t> 타입스크립트를 사용하여 크로스플랫폼이 지원되게 하였으며 서버는 노드익스프레스와 타입스크립트 그리고 </a:t>
            </a:r>
            <a:r>
              <a:rPr lang="ko-KR" altLang="en-US" dirty="0" err="1"/>
              <a:t>마이에스큐엘을</a:t>
            </a:r>
            <a:r>
              <a:rPr lang="ko-KR" altLang="en-US" dirty="0"/>
              <a:t> 사용하여 개발하였습니다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" altLang="ko-KR" dirty="0" err="1"/>
              <a:t>iot</a:t>
            </a:r>
            <a:r>
              <a:rPr lang="en" altLang="ko-KR" dirty="0"/>
              <a:t> </a:t>
            </a:r>
            <a:r>
              <a:rPr lang="ko-KR" altLang="en-US" dirty="0"/>
              <a:t>센서 같은 경우는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사용하여 진행할 예정입니다</a:t>
            </a:r>
            <a:r>
              <a:rPr lang="en-US" altLang="ko-KR" dirty="0"/>
              <a:t>. </a:t>
            </a:r>
            <a:r>
              <a:rPr lang="ko-KR" altLang="en-US" dirty="0"/>
              <a:t>전체적인 흐름으로는 사용자가 </a:t>
            </a:r>
            <a:r>
              <a:rPr lang="ko-KR" altLang="en-US" dirty="0" err="1"/>
              <a:t>어플을</a:t>
            </a:r>
            <a:r>
              <a:rPr lang="ko-KR" altLang="en-US" dirty="0"/>
              <a:t> 통해 서버에 요청을 보내면</a:t>
            </a:r>
            <a:r>
              <a:rPr lang="en-US" altLang="ko-KR" dirty="0"/>
              <a:t>, </a:t>
            </a:r>
            <a:r>
              <a:rPr lang="ko-KR" altLang="en-US" dirty="0"/>
              <a:t>서버는 해당 요청에 따라 </a:t>
            </a:r>
            <a:r>
              <a:rPr lang="en" altLang="ko-KR" dirty="0"/>
              <a:t>DB</a:t>
            </a:r>
            <a:r>
              <a:rPr lang="ko-KR" altLang="en-US" dirty="0" err="1"/>
              <a:t>를</a:t>
            </a:r>
            <a:r>
              <a:rPr lang="ko-KR" altLang="en-US" dirty="0"/>
              <a:t> 확인해 응답을 해줍니다</a:t>
            </a:r>
            <a:r>
              <a:rPr lang="en-US" altLang="ko-KR" dirty="0"/>
              <a:t>. </a:t>
            </a:r>
            <a:r>
              <a:rPr lang="ko-KR" altLang="en-US" dirty="0" err="1"/>
              <a:t>라즈베리파이</a:t>
            </a:r>
            <a:r>
              <a:rPr lang="ko-KR" altLang="en-US" dirty="0"/>
              <a:t> 센서로 </a:t>
            </a:r>
            <a:r>
              <a:rPr lang="ko-KR" altLang="en-US" dirty="0" err="1"/>
              <a:t>부터</a:t>
            </a:r>
            <a:r>
              <a:rPr lang="ko-KR" altLang="en-US" dirty="0"/>
              <a:t> 모은 데이터를 </a:t>
            </a:r>
            <a:r>
              <a:rPr lang="en" altLang="ko-KR" dirty="0"/>
              <a:t>DB</a:t>
            </a:r>
            <a:r>
              <a:rPr lang="ko-KR" altLang="en-US" dirty="0"/>
              <a:t>에 저장하여 </a:t>
            </a:r>
            <a:r>
              <a:rPr lang="en" altLang="ko-KR" dirty="0"/>
              <a:t>API </a:t>
            </a:r>
            <a:r>
              <a:rPr lang="ko-KR" altLang="en-US" dirty="0" err="1"/>
              <a:t>요청시</a:t>
            </a:r>
            <a:r>
              <a:rPr lang="ko-KR" altLang="en-US" dirty="0"/>
              <a:t> </a:t>
            </a:r>
            <a:r>
              <a:rPr lang="en" altLang="ko-KR" dirty="0"/>
              <a:t>response</a:t>
            </a:r>
            <a:r>
              <a:rPr lang="ko-KR" altLang="en-US" dirty="0" err="1"/>
              <a:t>를</a:t>
            </a:r>
            <a:r>
              <a:rPr lang="ko-KR" altLang="en-US" dirty="0"/>
              <a:t> 보내는 과정을 거칩니다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89" name="Google Shape;2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884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40caca15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팀원은 총 </a:t>
            </a:r>
            <a:r>
              <a:rPr lang="en-US" altLang="ko-KR" dirty="0"/>
              <a:t>4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프로젝트 아이디어 구상 및 기획은 </a:t>
            </a:r>
            <a:r>
              <a:rPr lang="en-US" altLang="ko-KR" dirty="0"/>
              <a:t>4</a:t>
            </a:r>
            <a:r>
              <a:rPr lang="ko-KR" altLang="en-US" dirty="0"/>
              <a:t>명 모두가 참여했고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개발과 </a:t>
            </a:r>
            <a:r>
              <a:rPr lang="ko-KR" altLang="en-US" dirty="0" err="1"/>
              <a:t>백엔드</a:t>
            </a:r>
            <a:r>
              <a:rPr lang="ko-KR" altLang="en-US" dirty="0"/>
              <a:t> 개발은 각각 </a:t>
            </a:r>
            <a:r>
              <a:rPr lang="en-US" altLang="ko-KR" dirty="0"/>
              <a:t>2</a:t>
            </a:r>
            <a:r>
              <a:rPr lang="ko-KR" altLang="en-US" dirty="0"/>
              <a:t>명씩 파트를 담당하여 개발을 진행했습니다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2" name="Google Shape;92;g11f40caca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협업 방식으로는 </a:t>
            </a:r>
            <a:r>
              <a:rPr lang="en" altLang="ko-KR" dirty="0" err="1"/>
              <a:t>github</a:t>
            </a:r>
            <a:r>
              <a:rPr lang="en" altLang="ko-KR" dirty="0"/>
              <a:t> flow </a:t>
            </a:r>
            <a:r>
              <a:rPr lang="ko-KR" altLang="en-US" dirty="0"/>
              <a:t>방식을 채택했습니다</a:t>
            </a:r>
            <a:r>
              <a:rPr lang="en-US" altLang="ko-KR" dirty="0"/>
              <a:t>. </a:t>
            </a:r>
            <a:r>
              <a:rPr lang="ko-KR" altLang="en-US" dirty="0"/>
              <a:t>저희는 크게 </a:t>
            </a:r>
            <a:r>
              <a:rPr lang="en" altLang="ko-KR" dirty="0"/>
              <a:t>mater, dev, feature, hotfix </a:t>
            </a:r>
            <a:r>
              <a:rPr lang="ko-KR" altLang="en-US" dirty="0" err="1"/>
              <a:t>브랜치를</a:t>
            </a:r>
            <a:r>
              <a:rPr lang="ko-KR" altLang="en-US" dirty="0"/>
              <a:t> 사용하여 협업을 진행하고 있습니다</a:t>
            </a:r>
            <a:r>
              <a:rPr lang="en-US" altLang="ko-KR" dirty="0"/>
              <a:t>. </a:t>
            </a:r>
            <a:r>
              <a:rPr lang="en" altLang="ko-KR" dirty="0"/>
              <a:t>feature </a:t>
            </a:r>
            <a:r>
              <a:rPr lang="ko-KR" altLang="en-US" dirty="0" err="1"/>
              <a:t>브랜치에서는</a:t>
            </a:r>
            <a:r>
              <a:rPr lang="ko-KR" altLang="en-US" dirty="0"/>
              <a:t> 각자 맡은 기능을 작업하고 이를 </a:t>
            </a:r>
            <a:r>
              <a:rPr lang="en" altLang="ko-KR" dirty="0"/>
              <a:t>dev </a:t>
            </a:r>
            <a:r>
              <a:rPr lang="ko-KR" altLang="en-US" dirty="0" err="1"/>
              <a:t>브랜치로</a:t>
            </a:r>
            <a:r>
              <a:rPr lang="ko-KR" altLang="en-US" dirty="0"/>
              <a:t> 합친 뒤</a:t>
            </a:r>
            <a:r>
              <a:rPr lang="en-US" altLang="ko-KR" dirty="0"/>
              <a:t>, </a:t>
            </a:r>
            <a:r>
              <a:rPr lang="ko-KR" altLang="en-US" dirty="0"/>
              <a:t>배포해도 되는 코드들은 </a:t>
            </a:r>
            <a:r>
              <a:rPr lang="en" altLang="ko-KR" dirty="0"/>
              <a:t>master</a:t>
            </a:r>
            <a:r>
              <a:rPr lang="ko-KR" altLang="en-US" dirty="0"/>
              <a:t>로 합치는 방식으로 진행을 하고 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" altLang="ko-KR" dirty="0" err="1"/>
              <a:t>Github</a:t>
            </a:r>
            <a:r>
              <a:rPr lang="en" altLang="ko-KR" dirty="0"/>
              <a:t> Project</a:t>
            </a:r>
            <a:r>
              <a:rPr lang="ko-KR" altLang="en-US" dirty="0" err="1"/>
              <a:t>를</a:t>
            </a:r>
            <a:r>
              <a:rPr lang="ko-KR" altLang="en-US" dirty="0"/>
              <a:t> 사용하여 서로의 작업 현황을 보다 쉽게 확인할 수 있게 진행하고 있고</a:t>
            </a:r>
            <a:r>
              <a:rPr lang="en-US" altLang="ko-KR" dirty="0"/>
              <a:t>. </a:t>
            </a:r>
            <a:r>
              <a:rPr lang="ko-KR" altLang="en-US" dirty="0"/>
              <a:t>이슈 기능을 적극적으로 활용하고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기섷브</a:t>
            </a:r>
            <a:r>
              <a:rPr lang="ko-KR" altLang="en-US" dirty="0"/>
              <a:t> 링크</a:t>
            </a:r>
            <a:endParaRPr dirty="0"/>
          </a:p>
        </p:txBody>
      </p:sp>
      <p:sp>
        <p:nvSpPr>
          <p:cNvPr id="289" name="Google Shape;2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err="1"/>
              <a:t>프론트엔드는</a:t>
            </a:r>
            <a:r>
              <a:rPr lang="ko-KR" altLang="en-US" dirty="0"/>
              <a:t> 페이지 퍼블리싱을 완료하였으며 </a:t>
            </a:r>
            <a:r>
              <a:rPr lang="en" altLang="ko-KR" dirty="0"/>
              <a:t>react navigator </a:t>
            </a:r>
            <a:r>
              <a:rPr lang="ko-KR" altLang="en-US" dirty="0"/>
              <a:t>라이브러리를 사용하여 라우팅 작업까지 완료한 상태입니다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재사용성을</a:t>
            </a:r>
            <a:r>
              <a:rPr lang="ko-KR" altLang="en-US" dirty="0"/>
              <a:t> 높이기 위해 </a:t>
            </a:r>
            <a:r>
              <a:rPr lang="ko-KR" altLang="en-US" dirty="0" err="1"/>
              <a:t>자주쓰는</a:t>
            </a:r>
            <a:r>
              <a:rPr lang="ko-KR" altLang="en-US" dirty="0"/>
              <a:t> 컴포넌트들을 분리하여 작업하고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남은 태스크는 </a:t>
            </a:r>
            <a:r>
              <a:rPr lang="ko-KR" altLang="en-US" dirty="0" err="1"/>
              <a:t>백엔드에서</a:t>
            </a:r>
            <a:r>
              <a:rPr lang="ko-KR" altLang="en-US" dirty="0"/>
              <a:t> 배포한 </a:t>
            </a:r>
            <a:r>
              <a:rPr lang="en" altLang="ko-KR" dirty="0" err="1"/>
              <a:t>api</a:t>
            </a:r>
            <a:r>
              <a:rPr lang="en" altLang="ko-KR" dirty="0"/>
              <a:t> </a:t>
            </a:r>
            <a:r>
              <a:rPr lang="ko-KR" altLang="en-US" dirty="0"/>
              <a:t>연동과</a:t>
            </a:r>
            <a:r>
              <a:rPr lang="en-US" altLang="ko-KR" dirty="0"/>
              <a:t>, </a:t>
            </a:r>
            <a:r>
              <a:rPr lang="en" altLang="ko-KR" dirty="0" err="1"/>
              <a:t>iot</a:t>
            </a:r>
            <a:r>
              <a:rPr lang="en" altLang="ko-KR" dirty="0"/>
              <a:t> </a:t>
            </a:r>
            <a:r>
              <a:rPr lang="ko-KR" altLang="en-US" dirty="0"/>
              <a:t>기기 연동 페이지 추가</a:t>
            </a:r>
            <a:r>
              <a:rPr lang="en-US" altLang="ko-KR" dirty="0"/>
              <a:t>, </a:t>
            </a:r>
            <a:r>
              <a:rPr lang="ko-KR" altLang="en-US" dirty="0"/>
              <a:t>카메라와 갤러리 라이브러리 추가 등이 남아있습니다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00" name="Google Shape;3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err="1"/>
              <a:t>백엔드는</a:t>
            </a:r>
            <a:r>
              <a:rPr lang="ko-KR" altLang="en-US" dirty="0"/>
              <a:t> 현재 </a:t>
            </a:r>
            <a:r>
              <a:rPr lang="en" altLang="ko-KR" dirty="0"/>
              <a:t>ERD </a:t>
            </a:r>
            <a:r>
              <a:rPr lang="ko-KR" altLang="en-US" dirty="0"/>
              <a:t>작성을 마치고 모델 구현까지 </a:t>
            </a:r>
            <a:r>
              <a:rPr lang="ko-KR" altLang="en-US" dirty="0" err="1"/>
              <a:t>완료한상태입니다</a:t>
            </a:r>
            <a:r>
              <a:rPr lang="en-US" altLang="ko-KR" dirty="0"/>
              <a:t>. </a:t>
            </a:r>
            <a:r>
              <a:rPr lang="ko-KR" altLang="en-US" dirty="0"/>
              <a:t>또한 어플리케이션에 필요한 </a:t>
            </a:r>
            <a:r>
              <a:rPr lang="en" altLang="ko-KR" dirty="0" err="1"/>
              <a:t>api</a:t>
            </a:r>
            <a:r>
              <a:rPr lang="en" altLang="ko-KR" dirty="0"/>
              <a:t> </a:t>
            </a:r>
            <a:r>
              <a:rPr lang="ko-KR" altLang="en-US" dirty="0"/>
              <a:t>리스트를 </a:t>
            </a:r>
            <a:r>
              <a:rPr lang="ko-KR" altLang="en-US" dirty="0" err="1"/>
              <a:t>작성완료하였고</a:t>
            </a:r>
            <a:r>
              <a:rPr lang="ko-KR" altLang="en-US" dirty="0"/>
              <a:t> </a:t>
            </a:r>
            <a:r>
              <a:rPr lang="en" altLang="ko-KR" dirty="0"/>
              <a:t>entity </a:t>
            </a:r>
            <a:r>
              <a:rPr lang="ko-KR" altLang="en-US" dirty="0"/>
              <a:t>작성도 완료한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남은 태스크는 작성한 </a:t>
            </a:r>
            <a:r>
              <a:rPr lang="en" altLang="ko-KR" dirty="0" err="1"/>
              <a:t>api</a:t>
            </a:r>
            <a:r>
              <a:rPr lang="en" altLang="ko-KR" dirty="0"/>
              <a:t> </a:t>
            </a:r>
            <a:r>
              <a:rPr lang="ko-KR" altLang="en-US" dirty="0"/>
              <a:t>리스트에 맞추어 개발을 </a:t>
            </a:r>
            <a:r>
              <a:rPr lang="ko-KR" altLang="en-US" dirty="0" err="1"/>
              <a:t>진행해야하며</a:t>
            </a:r>
            <a:r>
              <a:rPr lang="ko-KR" altLang="en-US" dirty="0"/>
              <a:t> </a:t>
            </a:r>
            <a:r>
              <a:rPr lang="en" altLang="ko-KR" dirty="0" err="1"/>
              <a:t>elasticbeanstalk</a:t>
            </a:r>
            <a:r>
              <a:rPr lang="ko-KR" altLang="en-US" dirty="0"/>
              <a:t>을 사용하여 배포하고 </a:t>
            </a:r>
            <a:r>
              <a:rPr lang="en" altLang="ko-KR" dirty="0" err="1"/>
              <a:t>iot</a:t>
            </a:r>
            <a:r>
              <a:rPr lang="en" altLang="ko-KR" dirty="0"/>
              <a:t> </a:t>
            </a:r>
            <a:r>
              <a:rPr lang="ko-KR" altLang="en-US" dirty="0"/>
              <a:t>기기를 연동하여 </a:t>
            </a:r>
            <a:r>
              <a:rPr lang="en" altLang="ko-KR" dirty="0" err="1"/>
              <a:t>db</a:t>
            </a:r>
            <a:r>
              <a:rPr lang="ko-KR" altLang="en-US" dirty="0"/>
              <a:t>에 데이터를 저장시키는 일이 남아있습니다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저희 어플리케이션을 사용했을 시</a:t>
            </a:r>
            <a:r>
              <a:rPr lang="en-US" altLang="ko-KR" dirty="0"/>
              <a:t>, </a:t>
            </a:r>
            <a:r>
              <a:rPr lang="ko-KR" altLang="en-US" dirty="0"/>
              <a:t>기대할 수 있는 효과를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어플리케이션을 사용하게 되는 부모 유저에게는 육아일기를 자동으로 작성할 수 있다는 이점을 가지게 합니다</a:t>
            </a:r>
            <a:r>
              <a:rPr lang="en-US" altLang="ko-KR" dirty="0"/>
              <a:t>. </a:t>
            </a:r>
            <a:r>
              <a:rPr lang="ko-KR" altLang="en-US" dirty="0"/>
              <a:t>하루하루 빠르게 커가는 아이의 성장 과정을 기록하고 싶었지만 일이 바빠 시간이 없다거나 일기를 작성하는 것을 잊는 일이 있더라도 저희 어플리케이션을 사용하게 된다면 아이돌보미의 </a:t>
            </a:r>
            <a:r>
              <a:rPr lang="ko-KR" altLang="en-US" dirty="0" err="1"/>
              <a:t>알림시스템</a:t>
            </a:r>
            <a:r>
              <a:rPr lang="ko-KR" altLang="en-US" dirty="0"/>
              <a:t> 하나로 타임라인 형식으로 육아일기를 작성할 수 있습니다</a:t>
            </a:r>
            <a:r>
              <a:rPr lang="en-US" altLang="ko-KR" dirty="0"/>
              <a:t>. </a:t>
            </a:r>
            <a:r>
              <a:rPr lang="ko-KR" altLang="en-US" dirty="0"/>
              <a:t>또한 사진도 함께 첨부되므로 더욱 </a:t>
            </a:r>
            <a:r>
              <a:rPr lang="ko-KR" altLang="en-US" dirty="0" err="1"/>
              <a:t>생동감있고</a:t>
            </a:r>
            <a:r>
              <a:rPr lang="ko-KR" altLang="en-US" dirty="0"/>
              <a:t> 그 당시의 아이를 기록할 수 있다는 것이 큰 장점이 될 것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아이돌보미</a:t>
            </a:r>
            <a:r>
              <a:rPr lang="ko-KR" altLang="en-US" dirty="0"/>
              <a:t> 유저의 입장에서는 개인 메신저를 공개할 필요가 없기에 공과 사를 분리할 수 있게 됩니다</a:t>
            </a:r>
            <a:r>
              <a:rPr lang="en-US" altLang="ko-KR" dirty="0"/>
              <a:t>. </a:t>
            </a:r>
            <a:r>
              <a:rPr lang="ko-KR" altLang="en-US" dirty="0"/>
              <a:t>어플리케이션의 자체 메신저 기능과 알림 기능으로 부모 유저와 소통할 수 있는 시스템이기에 개인 메신저를 공유하지 않음으로써 아이 </a:t>
            </a:r>
            <a:r>
              <a:rPr lang="ko-KR" altLang="en-US" dirty="0" err="1"/>
              <a:t>돌보미의</a:t>
            </a:r>
            <a:r>
              <a:rPr lang="ko-KR" altLang="en-US" dirty="0"/>
              <a:t> 사생활을 보장할 수 있는 장점이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어플리케이션의 실시간 </a:t>
            </a:r>
            <a:r>
              <a:rPr lang="ko-KR" altLang="en-US" dirty="0" err="1"/>
              <a:t>푸쉬</a:t>
            </a:r>
            <a:r>
              <a:rPr lang="ko-KR" altLang="en-US" dirty="0"/>
              <a:t> 알림 시스템과 사진 공유 기능으로 부모 유저와 </a:t>
            </a:r>
            <a:r>
              <a:rPr lang="ko-KR" altLang="en-US" dirty="0" err="1"/>
              <a:t>아이돌보미</a:t>
            </a:r>
            <a:r>
              <a:rPr lang="ko-KR" altLang="en-US" dirty="0"/>
              <a:t> 유저에게 신뢰 관계를 형성함으로써 전부터 야기되었던 부모와 </a:t>
            </a:r>
            <a:r>
              <a:rPr lang="ko-KR" altLang="en-US" dirty="0" err="1"/>
              <a:t>돌보미간의</a:t>
            </a:r>
            <a:r>
              <a:rPr lang="ko-KR" altLang="en-US" dirty="0"/>
              <a:t> 소통 부족문제를 해결할 수 있게 됩니다</a:t>
            </a:r>
            <a:r>
              <a:rPr lang="en-US" altLang="ko-KR" dirty="0"/>
              <a:t>. </a:t>
            </a:r>
            <a:r>
              <a:rPr lang="ko-KR" altLang="en-US" dirty="0"/>
              <a:t>이는 어플리케이션을 사용하지 않는 </a:t>
            </a:r>
            <a:r>
              <a:rPr lang="ko-KR" altLang="en-US" dirty="0" err="1"/>
              <a:t>아이돌보미</a:t>
            </a:r>
            <a:r>
              <a:rPr lang="ko-KR" altLang="en-US" dirty="0"/>
              <a:t> 유저와의 경쟁력을 갖출 수 있게 되는 계기가 되기도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750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마지막으로 해당 중간 발표 이후 계획을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핵심 기능인 </a:t>
            </a:r>
            <a:r>
              <a:rPr lang="en-US" altLang="ko-KR" dirty="0"/>
              <a:t>1:1 </a:t>
            </a:r>
            <a:r>
              <a:rPr lang="ko-KR" altLang="en-US" dirty="0" err="1"/>
              <a:t>채팅기능과</a:t>
            </a:r>
            <a:r>
              <a:rPr lang="ko-KR" altLang="en-US" dirty="0"/>
              <a:t> </a:t>
            </a:r>
            <a:r>
              <a:rPr lang="en" altLang="ko-KR" dirty="0"/>
              <a:t>IoT </a:t>
            </a:r>
            <a:r>
              <a:rPr lang="ko-KR" altLang="en-US" dirty="0"/>
              <a:t>센서를 추가할 계획입니다</a:t>
            </a:r>
            <a:r>
              <a:rPr lang="en-US" altLang="ko-KR" dirty="0"/>
              <a:t>. </a:t>
            </a:r>
            <a:r>
              <a:rPr lang="ko-KR" altLang="en-US" dirty="0"/>
              <a:t>원활한 소통을 위해 자체 메신저 개발을 진행할 예정이며 데시벨 센서와 </a:t>
            </a:r>
            <a:r>
              <a:rPr lang="ko-KR" altLang="en-US" dirty="0" err="1"/>
              <a:t>온습도</a:t>
            </a:r>
            <a:r>
              <a:rPr lang="ko-KR" altLang="en-US" dirty="0"/>
              <a:t> 센서를 추가해 아이의 울음소리와 배변활동을 감지해 자동 </a:t>
            </a:r>
            <a:r>
              <a:rPr lang="ko-KR" altLang="en-US" dirty="0" err="1"/>
              <a:t>알리미</a:t>
            </a:r>
            <a:r>
              <a:rPr lang="ko-KR" altLang="en-US" dirty="0"/>
              <a:t> 시스템을 개발할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기능 확대를 계획하고 있습니다</a:t>
            </a:r>
            <a:r>
              <a:rPr lang="en-US" altLang="ko-KR" dirty="0"/>
              <a:t>. </a:t>
            </a:r>
            <a:r>
              <a:rPr lang="ko-KR" altLang="en-US" dirty="0"/>
              <a:t>아이돌보미와 부모에 국한되지 않고 간병인과 보호자의 서비스로도 확대할 수 있는 </a:t>
            </a:r>
            <a:r>
              <a:rPr lang="ko-KR" altLang="en-US" dirty="0" err="1"/>
              <a:t>확장력을</a:t>
            </a:r>
            <a:r>
              <a:rPr lang="ko-KR" altLang="en-US" dirty="0"/>
              <a:t> 가지고 있기에 기능 확대까지 고려하고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 ❤️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44" name="Google Shape;3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f40caca15_2_14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g11f40caca1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01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f40caca15_2_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해당 프로젝트를 주제로 정한 개요에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화면에 보이는 자료와 같이 </a:t>
            </a:r>
            <a:r>
              <a:rPr lang="ko-KR" altLang="en-US" dirty="0">
                <a:effectLst/>
              </a:rPr>
              <a:t>아이 돌봄 서비스 </a:t>
            </a:r>
            <a:r>
              <a:rPr lang="ko-KR" altLang="en-US" dirty="0"/>
              <a:t>이용 추세가 지속적으로 증가하고 있으며 돌봄 서비스를 이용하는 시간 또한 꾸준히 증가하는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저희는 부모가 아이 돌봄 서비스를 이용하는 비율이 늘어남에 따라 부모와 </a:t>
            </a:r>
            <a:r>
              <a:rPr lang="ko-KR" altLang="en-US" dirty="0" err="1"/>
              <a:t>아이돌보미</a:t>
            </a:r>
            <a:r>
              <a:rPr lang="ko-KR" altLang="en-US" dirty="0"/>
              <a:t> 간 갈등이 일어날 수 있는 문제들을 해결하는 것을 목표로 이번 프로젝트를 진행했습니다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9" name="Google Shape;109;g11f40caca15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f40caca15_2_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아이 돌봄 서비스 이용 시 발생할 수 있는 문제 중 첫번째 문제는 부모와 </a:t>
            </a:r>
            <a:r>
              <a:rPr lang="ko-KR" altLang="en-US" dirty="0" err="1"/>
              <a:t>아이돌보미</a:t>
            </a:r>
            <a:r>
              <a:rPr lang="ko-KR" altLang="en-US" dirty="0"/>
              <a:t> 간 의사소통의 문제가 발생할 수 있다는 점입니다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7" name="Google Shape;117;g11f40caca1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f40caca15_2_3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아이돌보미</a:t>
            </a:r>
            <a:r>
              <a:rPr lang="ko-KR" altLang="en-US" dirty="0"/>
              <a:t> 매칭 서비스 “</a:t>
            </a:r>
            <a:r>
              <a:rPr lang="ko-KR" altLang="en-US" dirty="0" err="1"/>
              <a:t>맘시터</a:t>
            </a:r>
            <a:r>
              <a:rPr lang="en-US" altLang="ko-KR" dirty="0"/>
              <a:t>"</a:t>
            </a:r>
            <a:r>
              <a:rPr lang="ko-KR" altLang="en-US" dirty="0"/>
              <a:t>에서 조사한 자료에 의하면 부모가 아이 </a:t>
            </a:r>
            <a:r>
              <a:rPr lang="ko-KR" altLang="en-US" dirty="0" err="1"/>
              <a:t>돌보미</a:t>
            </a:r>
            <a:r>
              <a:rPr lang="ko-KR" altLang="en-US" dirty="0"/>
              <a:t> 서비스를 이용할 때 아이돌보미와 가장 많이 겪었던 갈등은 의사소통 및 양육 방식의 차이로 인한 갈등이 가장 많은 것을 확인할 수 있으며 아이돌보미의 경우에도 양육 방식과 의사 소통 문제로 발생한 갈등이 많은 비율을 차지하고 있다는 것을 확인할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5" name="Google Shape;125;g11f40caca15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f40caca15_2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 일어날 수 있는 문제는 부모가 아이돌보미를 신뢰할 수 없다는 이유로 </a:t>
            </a:r>
            <a:r>
              <a:rPr lang="ko-KR" altLang="en-US" dirty="0" err="1"/>
              <a:t>홈캠을</a:t>
            </a:r>
            <a:r>
              <a:rPr lang="ko-KR" altLang="en-US" dirty="0"/>
              <a:t> 설치하는 데에서 발생하는 아이돌보미의 사생활 침해 문제입니다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33" name="Google Shape;133;g11f40caca15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f40caca15_2_4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부모는 아이돌보미의 아이 학대를 우려하여 집에 </a:t>
            </a:r>
            <a:r>
              <a:rPr lang="en" altLang="ko-KR" dirty="0"/>
              <a:t>CCTV</a:t>
            </a:r>
            <a:r>
              <a:rPr lang="ko-KR" altLang="en-US" dirty="0" err="1"/>
              <a:t>를</a:t>
            </a:r>
            <a:r>
              <a:rPr lang="ko-KR" altLang="en-US" dirty="0"/>
              <a:t> 설치하는 사례가 증가하고 있습니다</a:t>
            </a:r>
            <a:r>
              <a:rPr lang="en-US" altLang="ko-KR" dirty="0"/>
              <a:t>. </a:t>
            </a:r>
            <a:r>
              <a:rPr lang="ko-KR" altLang="en-US" dirty="0"/>
              <a:t>부모의 입장에서는 아이의 안전을 위해 </a:t>
            </a:r>
            <a:r>
              <a:rPr lang="ko-KR" altLang="en-US" dirty="0" err="1"/>
              <a:t>홈캠을</a:t>
            </a:r>
            <a:r>
              <a:rPr lang="ko-KR" altLang="en-US" dirty="0"/>
              <a:t> 설치한다는 입장이지만 아이돌보미는 ‘부모가 본인을 믿지 못한다’</a:t>
            </a:r>
            <a:r>
              <a:rPr lang="en-US" altLang="ko-KR" dirty="0"/>
              <a:t>, ‘</a:t>
            </a:r>
            <a:r>
              <a:rPr lang="ko-KR" altLang="en-US" dirty="0"/>
              <a:t>감시 당하는 기분이 들어 불쾌하다</a:t>
            </a:r>
            <a:r>
              <a:rPr lang="en-US" altLang="ko-KR" dirty="0"/>
              <a:t>' </a:t>
            </a:r>
            <a:r>
              <a:rPr lang="ko-KR" altLang="en-US" dirty="0"/>
              <a:t>등의 이유로 </a:t>
            </a:r>
            <a:r>
              <a:rPr lang="ko-KR" altLang="en-US" dirty="0" err="1"/>
              <a:t>홈캠</a:t>
            </a:r>
            <a:r>
              <a:rPr lang="ko-KR" altLang="en-US" dirty="0"/>
              <a:t> 설치에 대해 부정적인 반응도 존재합니다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1" name="Google Shape;141;g11f40caca15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f40caca15_2_5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이러한 갈등들이 일어나는 이유를 소통의 부재를 주 원인으로 생각했습니다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아이케어가</a:t>
            </a:r>
            <a:r>
              <a:rPr lang="ko-KR" altLang="en-US" dirty="0"/>
              <a:t> 제공하는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al"/>
                <a:sym typeface="Arial"/>
              </a:rPr>
              <a:t>아이 행동 실시간 푸시 알림</a:t>
            </a:r>
            <a:r>
              <a:rPr lang="ko-KR" altLang="en-US" dirty="0"/>
              <a:t> 을 통해 부모가 바쁜 상황 속에서도 아이가 무엇을 했는지 푸시 알림으로 한 눈에 확인하여 </a:t>
            </a:r>
            <a:r>
              <a:rPr lang="ko-KR" altLang="en-US" dirty="0">
                <a:effectLst/>
              </a:rPr>
              <a:t>실시간 소통의 부재</a:t>
            </a:r>
            <a:r>
              <a:rPr lang="ko-KR" altLang="en-US" dirty="0"/>
              <a:t>를 해결하고</a:t>
            </a:r>
            <a:r>
              <a:rPr lang="en-US" altLang="ko-KR" dirty="0"/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al"/>
                <a:sym typeface="Arial"/>
              </a:rPr>
              <a:t>실시간 채팅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사진을 포함한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Arial"/>
                <a:sym typeface="Arial"/>
              </a:rPr>
              <a:t>아이 행동 일지 기록</a:t>
            </a:r>
            <a:r>
              <a:rPr lang="en-US" altLang="ko-KR" dirty="0"/>
              <a:t>, </a:t>
            </a:r>
            <a:r>
              <a:rPr lang="ko-KR" altLang="en-US" dirty="0"/>
              <a:t>서비스를 통해서 </a:t>
            </a:r>
            <a:r>
              <a:rPr lang="ko-KR" altLang="en-US" dirty="0" err="1"/>
              <a:t>하루동안</a:t>
            </a:r>
            <a:r>
              <a:rPr lang="ko-KR" altLang="en-US" dirty="0"/>
              <a:t> 아이가 무엇을 하고있는지 부모가 자세하게 확인하고 빠르게 소통하여 아이돌보미의 신뢰성 문제를 해결하고자 </a:t>
            </a:r>
            <a:r>
              <a:rPr lang="ko-KR" altLang="en-US" dirty="0" err="1"/>
              <a:t>아이케어</a:t>
            </a:r>
            <a:r>
              <a:rPr lang="ko-KR" altLang="en-US" dirty="0"/>
              <a:t> 서비스를 기획했습니다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9" name="Google Shape;149;g11f40caca15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</a:t>
            </a:r>
            <a:r>
              <a:rPr lang="ko-KR" altLang="en-US" dirty="0" err="1"/>
              <a:t>어플의</a:t>
            </a:r>
            <a:r>
              <a:rPr lang="ko-KR" altLang="en-US" dirty="0"/>
              <a:t> 주요 기능은 크게 </a:t>
            </a:r>
            <a:r>
              <a:rPr lang="en-US" altLang="ko-KR" dirty="0"/>
              <a:t>6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  <a:r>
              <a:rPr lang="ko-KR" altLang="en-US" dirty="0"/>
              <a:t>첫번째로 회원 시스템이 있어 부모와 </a:t>
            </a:r>
            <a:r>
              <a:rPr lang="ko-KR" altLang="en-US" dirty="0" err="1"/>
              <a:t>아이돌보미</a:t>
            </a:r>
            <a:r>
              <a:rPr lang="ko-KR" altLang="en-US" dirty="0"/>
              <a:t> 회원을 나눠 가입해 고용인과 피 고용인의 신원을 증명하고 아이돌보미가 돌보는 </a:t>
            </a:r>
            <a:r>
              <a:rPr lang="ko-KR" altLang="en-US" dirty="0" err="1"/>
              <a:t>아이별로</a:t>
            </a:r>
            <a:r>
              <a:rPr lang="ko-KR" altLang="en-US" dirty="0"/>
              <a:t> 효율적인 업무를 수행할 수 있도록 필요한 기능을 제공합니다</a:t>
            </a:r>
            <a:r>
              <a:rPr lang="en-US" altLang="ko-KR" dirty="0"/>
              <a:t>. </a:t>
            </a:r>
            <a:r>
              <a:rPr lang="ko-KR" altLang="en-US" dirty="0"/>
              <a:t>두번째로는 원터치 알림 서비스기능이 있습니다</a:t>
            </a:r>
            <a:r>
              <a:rPr lang="en-US" altLang="ko-KR" dirty="0"/>
              <a:t>. </a:t>
            </a:r>
            <a:r>
              <a:rPr lang="ko-KR" altLang="en-US" dirty="0"/>
              <a:t>해당 기능을 통해 아이돌보미가 아이를 돌보는 동안 부모에게 아이 행동과 상황을 </a:t>
            </a:r>
            <a:r>
              <a:rPr lang="ko-KR" altLang="en-US" dirty="0" err="1"/>
              <a:t>공유하는것이</a:t>
            </a:r>
            <a:r>
              <a:rPr lang="ko-KR" altLang="en-US" dirty="0"/>
              <a:t> 가능하게 됩니다</a:t>
            </a:r>
            <a:r>
              <a:rPr lang="en-US" altLang="ko-KR" dirty="0"/>
              <a:t>. </a:t>
            </a:r>
            <a:r>
              <a:rPr lang="ko-KR" altLang="en-US" dirty="0"/>
              <a:t>세번째로는 아기 행동 감지 </a:t>
            </a:r>
            <a:r>
              <a:rPr lang="ko-KR" altLang="en-US" dirty="0" err="1"/>
              <a:t>센서기능이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 err="1"/>
              <a:t>어플과</a:t>
            </a:r>
            <a:r>
              <a:rPr lang="ko-KR" altLang="en-US" dirty="0"/>
              <a:t> 별도로 설치된 </a:t>
            </a:r>
            <a:r>
              <a:rPr lang="en" altLang="ko-KR" dirty="0" err="1"/>
              <a:t>iot</a:t>
            </a:r>
            <a:r>
              <a:rPr lang="ko-KR" altLang="en-US" dirty="0"/>
              <a:t>에 연결된 센서를 통해 육아에 도움이 되는 정보들을 제공해 줍니다</a:t>
            </a:r>
            <a:r>
              <a:rPr lang="en-US" altLang="ko-KR" dirty="0"/>
              <a:t>. </a:t>
            </a:r>
            <a:r>
              <a:rPr lang="ko-KR" altLang="en-US" dirty="0" err="1"/>
              <a:t>예를들면</a:t>
            </a:r>
            <a:r>
              <a:rPr lang="en-US" altLang="ko-KR" dirty="0"/>
              <a:t>, </a:t>
            </a:r>
            <a:r>
              <a:rPr lang="ko-KR" altLang="en-US" dirty="0"/>
              <a:t>일정 데시벨 이상의 소리가 감지되면 아기의 울음을 사용자들에게 알리거나</a:t>
            </a:r>
            <a:r>
              <a:rPr lang="en-US" altLang="ko-KR" dirty="0"/>
              <a:t>, </a:t>
            </a:r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 센서를 사용해 아기의 배변 활동을 감지하여 알리는 등 아기의 행동을 감지하여 아이돌보미에게 알림을 보내는 등의 정보들을 제공합니다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hyperlink" Target="https://miro.com/app/board/uXjVOYc2F9A=/" TargetMode="Externa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www.figma.com/file/opGJWmV35hTEjhr7ZoqOg8/%EC%BA%A1%EC%8A%A4%ED%86%A42022?node-id=0%3A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s://github.com/kookmin-sw/capstone-2022-05" TargetMode="Externa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f40caca15_2_144"/>
          <p:cNvSpPr txBox="1"/>
          <p:nvPr/>
        </p:nvSpPr>
        <p:spPr>
          <a:xfrm>
            <a:off x="2953956" y="3717651"/>
            <a:ext cx="17346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 u="none" strike="noStrike" cap="none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ICare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11f40caca15_2_144"/>
          <p:cNvSpPr txBox="1"/>
          <p:nvPr/>
        </p:nvSpPr>
        <p:spPr>
          <a:xfrm>
            <a:off x="2953956" y="4996870"/>
            <a:ext cx="796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부모와</a:t>
            </a:r>
            <a:r>
              <a:rPr lang="en-US" sz="2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아이</a:t>
            </a:r>
            <a:r>
              <a:rPr lang="en-US" sz="2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돌보미의</a:t>
            </a:r>
            <a:r>
              <a:rPr lang="en-US" sz="2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소통</a:t>
            </a:r>
            <a:r>
              <a:rPr lang="en-US" sz="2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알림</a:t>
            </a:r>
            <a:r>
              <a:rPr lang="en-US" sz="2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11f40caca15_2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1711" y="1794346"/>
            <a:ext cx="9524" cy="410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1f40caca15_2_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7270" y="1039147"/>
            <a:ext cx="4389610" cy="82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1f40caca15_2_144"/>
          <p:cNvSpPr txBox="1"/>
          <p:nvPr/>
        </p:nvSpPr>
        <p:spPr>
          <a:xfrm>
            <a:off x="2953956" y="7627655"/>
            <a:ext cx="796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캡스톤</a:t>
            </a:r>
            <a:r>
              <a:rPr lang="en-US" sz="1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프로젝트</a:t>
            </a:r>
            <a:r>
              <a:rPr lang="en-US" sz="1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05팀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허채림</a:t>
            </a:r>
            <a:r>
              <a:rPr lang="en-US" sz="1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정소원</a:t>
            </a:r>
            <a:r>
              <a:rPr lang="en-US" sz="1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임성원</a:t>
            </a:r>
            <a:r>
              <a:rPr lang="en-US" sz="1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차영호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899" y="2374603"/>
            <a:ext cx="4969667" cy="71365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주요기능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1285200" y="7714800"/>
            <a:ext cx="671137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알림에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기반하여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아기의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하루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일과를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보여줌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타임라인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형식으로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ko-KR" alt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아기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행동을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사진과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함께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보고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1777541" y="2808251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아기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행동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타임라인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0243" y="2374603"/>
            <a:ext cx="4969667" cy="713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5148" y="2374603"/>
            <a:ext cx="4969667" cy="71365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 txBox="1"/>
          <p:nvPr/>
        </p:nvSpPr>
        <p:spPr>
          <a:xfrm>
            <a:off x="6699112" y="2820946"/>
            <a:ext cx="48874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캘린더형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자동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육아일기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12587889" y="2808248"/>
            <a:ext cx="39840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채팅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6699600" y="7714800"/>
            <a:ext cx="671137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캘린더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형식으로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 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육아일기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열람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가능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육아일기를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알림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기반으로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자동으로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작성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가능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12096000" y="7714800"/>
            <a:ext cx="671137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베이비시터와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부모의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채팅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시스템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자체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채팅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시스템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사용으로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 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사생활과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일의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분리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가능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7908" y="4114494"/>
            <a:ext cx="3209899" cy="241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9712" y="3880070"/>
            <a:ext cx="2352040" cy="249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54077" y="3986562"/>
            <a:ext cx="2651810" cy="267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f40caca15_2_153"/>
          <p:cNvSpPr txBox="1"/>
          <p:nvPr/>
        </p:nvSpPr>
        <p:spPr>
          <a:xfrm>
            <a:off x="1098000" y="954000"/>
            <a:ext cx="9273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기존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서비스와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차별점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1f40caca15_2_153"/>
          <p:cNvSpPr txBox="1"/>
          <p:nvPr/>
        </p:nvSpPr>
        <p:spPr>
          <a:xfrm>
            <a:off x="1138015" y="4062958"/>
            <a:ext cx="715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기존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서비스들은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부모와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아이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돌보미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매칭에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집중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- 1:1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채팅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지원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1f40caca15_2_153"/>
          <p:cNvSpPr txBox="1"/>
          <p:nvPr/>
        </p:nvSpPr>
        <p:spPr>
          <a:xfrm>
            <a:off x="1138015" y="3326541"/>
            <a:ext cx="99348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부모와</a:t>
            </a:r>
            <a:r>
              <a:rPr lang="en-US" sz="30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아이돌보미</a:t>
            </a:r>
            <a:r>
              <a:rPr lang="en-US" sz="30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소통에</a:t>
            </a:r>
            <a:r>
              <a:rPr lang="en-US" sz="30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집중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11f40caca15_2_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3625" y="931032"/>
            <a:ext cx="4880029" cy="211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1f40caca15_2_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718" y="4005328"/>
            <a:ext cx="5784509" cy="119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1f40caca15_2_153"/>
          <p:cNvSpPr txBox="1"/>
          <p:nvPr/>
        </p:nvSpPr>
        <p:spPr>
          <a:xfrm>
            <a:off x="1138015" y="5350104"/>
            <a:ext cx="993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실시간</a:t>
            </a:r>
            <a:r>
              <a:rPr lang="en-US" sz="30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푸시알림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1f40caca15_2_153"/>
          <p:cNvSpPr txBox="1"/>
          <p:nvPr/>
        </p:nvSpPr>
        <p:spPr>
          <a:xfrm>
            <a:off x="1138015" y="6029309"/>
            <a:ext cx="762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부모에게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전달되는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실시간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푸시알림으로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아이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생활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실시간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확인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1f40caca15_2_1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46362" y="5621881"/>
            <a:ext cx="5525728" cy="323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f40caca15_2_165"/>
          <p:cNvSpPr txBox="1"/>
          <p:nvPr/>
        </p:nvSpPr>
        <p:spPr>
          <a:xfrm>
            <a:off x="1098000" y="954000"/>
            <a:ext cx="964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소통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시스템의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단점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보완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11f40caca15_2_165"/>
          <p:cNvSpPr txBox="1"/>
          <p:nvPr/>
        </p:nvSpPr>
        <p:spPr>
          <a:xfrm>
            <a:off x="1137600" y="3758972"/>
            <a:ext cx="71541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카카오톡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메신저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사용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일과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사생활의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분리가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되지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않음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최근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많은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기업들에서도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회사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개인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슬랙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등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다양한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플랫폼을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통해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공과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사를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분리함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11f40caca15_2_165"/>
          <p:cNvSpPr txBox="1"/>
          <p:nvPr/>
        </p:nvSpPr>
        <p:spPr>
          <a:xfrm>
            <a:off x="1137600" y="3326400"/>
            <a:ext cx="682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공과</a:t>
            </a:r>
            <a:r>
              <a:rPr lang="en-US" sz="30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사의</a:t>
            </a:r>
            <a:r>
              <a:rPr lang="en-US" sz="30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분리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1f40caca15_2_165"/>
          <p:cNvSpPr txBox="1"/>
          <p:nvPr/>
        </p:nvSpPr>
        <p:spPr>
          <a:xfrm>
            <a:off x="1137600" y="6365040"/>
            <a:ext cx="71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 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ICare는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포토북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형식으로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시각화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하여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눈에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있음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1f40caca15_2_165"/>
          <p:cNvSpPr txBox="1"/>
          <p:nvPr/>
        </p:nvSpPr>
        <p:spPr>
          <a:xfrm>
            <a:off x="1096707" y="5631394"/>
            <a:ext cx="682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일기형식으로</a:t>
            </a:r>
            <a:r>
              <a:rPr lang="en-US" sz="30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0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시각화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11f40caca15_2_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408" y="2448507"/>
            <a:ext cx="6171429" cy="451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f40caca15_2_58"/>
          <p:cNvSpPr txBox="1"/>
          <p:nvPr/>
        </p:nvSpPr>
        <p:spPr>
          <a:xfrm>
            <a:off x="1098000" y="954000"/>
            <a:ext cx="6889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타겟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g11f40caca15_2_58"/>
          <p:cNvGrpSpPr/>
          <p:nvPr/>
        </p:nvGrpSpPr>
        <p:grpSpPr>
          <a:xfrm>
            <a:off x="1020930" y="2615812"/>
            <a:ext cx="16243451" cy="3902867"/>
            <a:chOff x="1020930" y="2615812"/>
            <a:chExt cx="16243451" cy="3902867"/>
          </a:xfrm>
        </p:grpSpPr>
        <p:pic>
          <p:nvPicPr>
            <p:cNvPr id="221" name="Google Shape;221;g11f40caca15_2_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09459" y="2615812"/>
              <a:ext cx="3124092" cy="390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g11f40caca15_2_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712403" y="2615812"/>
              <a:ext cx="1551978" cy="390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g11f40caca15_2_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87370" y="4194444"/>
              <a:ext cx="2891644" cy="740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g11f40caca15_2_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20930" y="2615812"/>
              <a:ext cx="2678342" cy="390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g11f40caca15_2_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11781260" y="4196960"/>
              <a:ext cx="2891644" cy="740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g11f40caca15_2_58"/>
          <p:cNvSpPr txBox="1"/>
          <p:nvPr/>
        </p:nvSpPr>
        <p:spPr>
          <a:xfrm>
            <a:off x="-4619946" y="7726229"/>
            <a:ext cx="2746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아이돌봄서비스</a:t>
            </a:r>
            <a:r>
              <a:rPr lang="en-US" sz="2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매칭</a:t>
            </a:r>
            <a:r>
              <a:rPr lang="en-US" sz="2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기업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5033" y="3851636"/>
            <a:ext cx="3755398" cy="375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9478" y="3851636"/>
            <a:ext cx="3755398" cy="375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46622" y="3851636"/>
            <a:ext cx="3755398" cy="375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999" y="3851636"/>
            <a:ext cx="3755398" cy="375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구현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현황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"/>
          <p:cNvSpPr txBox="1"/>
          <p:nvPr/>
        </p:nvSpPr>
        <p:spPr>
          <a:xfrm>
            <a:off x="917904" y="5514733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1.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기획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"/>
          <p:cNvSpPr txBox="1"/>
          <p:nvPr/>
        </p:nvSpPr>
        <p:spPr>
          <a:xfrm>
            <a:off x="5134545" y="5514733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2.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디자인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9308955" y="5514733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3.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13205606" y="5511558"/>
            <a:ext cx="443743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4.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기능테스트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78626" y="4092906"/>
            <a:ext cx="948505" cy="72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20497" y="4092906"/>
            <a:ext cx="948505" cy="72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구현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현황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"/>
          <p:cNvSpPr txBox="1"/>
          <p:nvPr/>
        </p:nvSpPr>
        <p:spPr>
          <a:xfrm>
            <a:off x="1096813" y="2243428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1.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기획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4617" y="3715208"/>
            <a:ext cx="6870975" cy="57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4424" y="3769939"/>
            <a:ext cx="8659863" cy="4568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/>
        </p:nvSpPr>
        <p:spPr>
          <a:xfrm>
            <a:off x="2840104" y="3226038"/>
            <a:ext cx="30666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아이디어</a:t>
            </a:r>
            <a:r>
              <a:rPr lang="en-US" sz="24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수집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11311046" y="3226038"/>
            <a:ext cx="40028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아이디어</a:t>
            </a:r>
            <a:r>
              <a:rPr lang="en-US" sz="24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구체화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4" name="Picture 10" descr="Miro | Frontify">
            <a:hlinkClick r:id="rId5"/>
            <a:extLst>
              <a:ext uri="{FF2B5EF4-FFF2-40B4-BE49-F238E27FC236}">
                <a16:creationId xmlns:a16="http://schemas.microsoft.com/office/drawing/2014/main" id="{76184F6C-D108-0B4E-B9AC-923EFB002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856" y="6794694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1F25F-EDED-104D-AE4D-0D9F19196625}"/>
              </a:ext>
            </a:extLst>
          </p:cNvPr>
          <p:cNvSpPr txBox="1"/>
          <p:nvPr/>
        </p:nvSpPr>
        <p:spPr>
          <a:xfrm>
            <a:off x="16226953" y="9311951"/>
            <a:ext cx="1425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MIRO</a:t>
            </a:r>
            <a:endParaRPr kumimoji="1" lang="ko-KR" altLang="en-US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구현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현황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1096813" y="2242800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1.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기획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6"/>
          <p:cNvSpPr txBox="1"/>
          <p:nvPr/>
        </p:nvSpPr>
        <p:spPr>
          <a:xfrm>
            <a:off x="1509268" y="3321276"/>
            <a:ext cx="51869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기능</a:t>
            </a:r>
            <a:r>
              <a:rPr lang="en-US" sz="24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정리</a:t>
            </a:r>
            <a:r>
              <a:rPr lang="en-US" sz="24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및</a:t>
            </a:r>
            <a:r>
              <a:rPr lang="en-US" sz="24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시장조사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6"/>
          <p:cNvSpPr txBox="1"/>
          <p:nvPr/>
        </p:nvSpPr>
        <p:spPr>
          <a:xfrm>
            <a:off x="11311056" y="3321276"/>
            <a:ext cx="40028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디자인</a:t>
            </a:r>
            <a:r>
              <a:rPr lang="en-US" sz="24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조사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645" y="3829169"/>
            <a:ext cx="7902927" cy="531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6813" y="3904382"/>
            <a:ext cx="6911988" cy="56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0273" y="6556064"/>
            <a:ext cx="5788799" cy="75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9600" y="4356441"/>
            <a:ext cx="5787750" cy="75958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7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구현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현황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1098000" y="2242800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2.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디자인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20000">
            <a:off x="11383407" y="110040"/>
            <a:ext cx="5113820" cy="10066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7"/>
          <p:cNvSpPr txBox="1"/>
          <p:nvPr/>
        </p:nvSpPr>
        <p:spPr>
          <a:xfrm>
            <a:off x="4998024" y="4496965"/>
            <a:ext cx="19428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#AEC4BA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4996800" y="6696584"/>
            <a:ext cx="199000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#B6AAAB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816748" y="6025938"/>
            <a:ext cx="312010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B6AAA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Second Color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816748" y="3744481"/>
            <a:ext cx="312010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AEC4BA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Primary Color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구현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현황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 txBox="1"/>
          <p:nvPr/>
        </p:nvSpPr>
        <p:spPr>
          <a:xfrm>
            <a:off x="1098000" y="2242800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2.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디자인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6958" y="2797430"/>
            <a:ext cx="11891798" cy="69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Picture 12" descr="Pin by Kelvin Chan on Quick Saves | Figma, Vector logo, Color free">
            <a:hlinkClick r:id="rId4"/>
            <a:extLst>
              <a:ext uri="{FF2B5EF4-FFF2-40B4-BE49-F238E27FC236}">
                <a16:creationId xmlns:a16="http://schemas.microsoft.com/office/drawing/2014/main" id="{D0EA728E-19F7-3646-B637-4A8E54DEB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353" y="7345524"/>
            <a:ext cx="2011265" cy="201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A15CB3-5F77-924D-B89F-94586407D6D7}"/>
              </a:ext>
            </a:extLst>
          </p:cNvPr>
          <p:cNvSpPr txBox="1"/>
          <p:nvPr/>
        </p:nvSpPr>
        <p:spPr>
          <a:xfrm>
            <a:off x="15306353" y="9505976"/>
            <a:ext cx="2011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FIGMA</a:t>
            </a:r>
            <a:endParaRPr kumimoji="1" lang="ko-KR" altLang="en-US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7D8FF4-EB11-7642-8917-58A0654A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386" y="3031638"/>
            <a:ext cx="13738230" cy="6859481"/>
          </a:xfrm>
          <a:prstGeom prst="rect">
            <a:avLst/>
          </a:prstGeom>
        </p:spPr>
      </p:pic>
      <p:sp>
        <p:nvSpPr>
          <p:cNvPr id="5" name="Google Shape;292;p9">
            <a:extLst>
              <a:ext uri="{FF2B5EF4-FFF2-40B4-BE49-F238E27FC236}">
                <a16:creationId xmlns:a16="http://schemas.microsoft.com/office/drawing/2014/main" id="{6BE8B842-565E-B24F-A9BD-D5C12D1D4F98}"/>
              </a:ext>
            </a:extLst>
          </p:cNvPr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구현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현황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3;p9">
            <a:extLst>
              <a:ext uri="{FF2B5EF4-FFF2-40B4-BE49-F238E27FC236}">
                <a16:creationId xmlns:a16="http://schemas.microsoft.com/office/drawing/2014/main" id="{73A569C9-134A-3745-994D-61C2E715CAB1}"/>
              </a:ext>
            </a:extLst>
          </p:cNvPr>
          <p:cNvSpPr txBox="1"/>
          <p:nvPr/>
        </p:nvSpPr>
        <p:spPr>
          <a:xfrm>
            <a:off x="1098000" y="2242800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3.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65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f40caca15_2_0"/>
          <p:cNvSpPr txBox="1"/>
          <p:nvPr/>
        </p:nvSpPr>
        <p:spPr>
          <a:xfrm>
            <a:off x="492761" y="776779"/>
            <a:ext cx="5385900" cy="83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none" strike="noStrike" cap="none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팀원</a:t>
            </a:r>
            <a:r>
              <a:rPr lang="en-US" sz="4800" b="1" u="none" strike="noStrike" cap="none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u="none" strike="noStrike" cap="none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소개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11f40caca15_2_0"/>
          <p:cNvSpPr txBox="1"/>
          <p:nvPr/>
        </p:nvSpPr>
        <p:spPr>
          <a:xfrm>
            <a:off x="492761" y="6608200"/>
            <a:ext cx="4546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팀장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프론트엔드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UI/UX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디자인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1f40caca15_2_0"/>
          <p:cNvSpPr txBox="1"/>
          <p:nvPr/>
        </p:nvSpPr>
        <p:spPr>
          <a:xfrm>
            <a:off x="4454313" y="6608200"/>
            <a:ext cx="4546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프론트엔드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UI/UX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디자인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AWS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구축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11f40caca15_2_0"/>
          <p:cNvSpPr txBox="1"/>
          <p:nvPr/>
        </p:nvSpPr>
        <p:spPr>
          <a:xfrm>
            <a:off x="8990047" y="6608200"/>
            <a:ext cx="4546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데이터베이스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구축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서버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IoT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연동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11f40caca15_2_0"/>
          <p:cNvSpPr txBox="1"/>
          <p:nvPr/>
        </p:nvSpPr>
        <p:spPr>
          <a:xfrm>
            <a:off x="13246713" y="6608200"/>
            <a:ext cx="4546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데이터베이스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구축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서버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AWS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구축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1f40caca15_2_0"/>
          <p:cNvSpPr txBox="1"/>
          <p:nvPr/>
        </p:nvSpPr>
        <p:spPr>
          <a:xfrm>
            <a:off x="1469480" y="2255329"/>
            <a:ext cx="259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허채림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11f40caca15_2_0"/>
          <p:cNvSpPr txBox="1"/>
          <p:nvPr/>
        </p:nvSpPr>
        <p:spPr>
          <a:xfrm>
            <a:off x="5550019" y="2264852"/>
            <a:ext cx="259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정소원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1f40caca15_2_0"/>
          <p:cNvSpPr txBox="1"/>
          <p:nvPr/>
        </p:nvSpPr>
        <p:spPr>
          <a:xfrm>
            <a:off x="9921619" y="2264852"/>
            <a:ext cx="259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임성원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1f40caca15_2_0"/>
          <p:cNvSpPr txBox="1"/>
          <p:nvPr/>
        </p:nvSpPr>
        <p:spPr>
          <a:xfrm>
            <a:off x="14270857" y="2264852"/>
            <a:ext cx="259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차영호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11f40caca15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601" y="3085764"/>
            <a:ext cx="2966519" cy="296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1f40caca15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980000">
            <a:off x="5363163" y="3085764"/>
            <a:ext cx="2966519" cy="296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1f40caca15_2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47753" y="3085764"/>
            <a:ext cx="2966519" cy="296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1f40caca15_2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04453" y="3066716"/>
            <a:ext cx="2966519" cy="296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구현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현황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 txBox="1"/>
          <p:nvPr/>
        </p:nvSpPr>
        <p:spPr>
          <a:xfrm>
            <a:off x="1098000" y="2242800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3.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5243" y="4057862"/>
            <a:ext cx="9229961" cy="45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235" y="4528831"/>
            <a:ext cx="7802909" cy="361706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9"/>
          <p:cNvSpPr txBox="1"/>
          <p:nvPr/>
        </p:nvSpPr>
        <p:spPr>
          <a:xfrm>
            <a:off x="1790199" y="3516924"/>
            <a:ext cx="51869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Github</a:t>
            </a:r>
            <a:r>
              <a:rPr lang="en-US" sz="24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-flow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9"/>
          <p:cNvSpPr txBox="1"/>
          <p:nvPr/>
        </p:nvSpPr>
        <p:spPr>
          <a:xfrm>
            <a:off x="10536741" y="3516924"/>
            <a:ext cx="51869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Github</a:t>
            </a:r>
            <a:r>
              <a:rPr lang="en-US" sz="24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Project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GitHub Logo, history, meaning, symbol, PNG">
            <a:hlinkClick r:id="rId5"/>
            <a:extLst>
              <a:ext uri="{FF2B5EF4-FFF2-40B4-BE49-F238E27FC236}">
                <a16:creationId xmlns:a16="http://schemas.microsoft.com/office/drawing/2014/main" id="{6E92C6D9-D592-384D-8233-E5C1C1E7B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9876" y="8864354"/>
            <a:ext cx="2081675" cy="117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구현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현황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1098000" y="2242800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3.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096813" y="3078890"/>
            <a:ext cx="518698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2A5234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프론트엔드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4219" y="1650447"/>
            <a:ext cx="8978231" cy="818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0"/>
          <p:cNvSpPr txBox="1"/>
          <p:nvPr/>
        </p:nvSpPr>
        <p:spPr>
          <a:xfrm>
            <a:off x="1096813" y="3885395"/>
            <a:ext cx="8447358" cy="544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페이지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퍼블리싱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작업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완료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컴포넌트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분리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작업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완료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Router (Navigator) 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작업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완료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API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연동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IoT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기기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연동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카메라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/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갤러리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라이브러리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추가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 txBox="1"/>
          <p:nvPr/>
        </p:nvSpPr>
        <p:spPr>
          <a:xfrm>
            <a:off x="1096813" y="3907611"/>
            <a:ext cx="84473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작업</a:t>
            </a:r>
            <a:r>
              <a:rPr lang="en-US" sz="24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완료</a:t>
            </a:r>
            <a:r>
              <a:rPr lang="en-US" sz="24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(30%)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 txBox="1"/>
          <p:nvPr/>
        </p:nvSpPr>
        <p:spPr>
          <a:xfrm>
            <a:off x="1096813" y="6865405"/>
            <a:ext cx="84473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작업</a:t>
            </a:r>
            <a:r>
              <a:rPr lang="en-US" sz="24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예정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구현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현황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>
            <a:off x="1098000" y="2242800"/>
            <a:ext cx="38563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STEP 3.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 txBox="1"/>
          <p:nvPr/>
        </p:nvSpPr>
        <p:spPr>
          <a:xfrm>
            <a:off x="1096813" y="3078890"/>
            <a:ext cx="518698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2A5234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백엔드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096813" y="3885395"/>
            <a:ext cx="8447358" cy="544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ERD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작성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완료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API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리스트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작성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완료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Entity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작성</a:t>
            </a: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완료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API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개발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AWS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배포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IOT </a:t>
            </a:r>
            <a:r>
              <a:rPr lang="en-US" sz="2400" dirty="0" err="1">
                <a:solidFill>
                  <a:srgbClr val="5959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연동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1"/>
          <p:cNvSpPr txBox="1"/>
          <p:nvPr/>
        </p:nvSpPr>
        <p:spPr>
          <a:xfrm>
            <a:off x="1096813" y="3906000"/>
            <a:ext cx="84473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작업</a:t>
            </a:r>
            <a:r>
              <a:rPr lang="en-US" sz="24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완료</a:t>
            </a:r>
            <a:r>
              <a:rPr lang="en-US" sz="24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(40%)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 txBox="1"/>
          <p:nvPr/>
        </p:nvSpPr>
        <p:spPr>
          <a:xfrm>
            <a:off x="1096813" y="6865405"/>
            <a:ext cx="84473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작업</a:t>
            </a:r>
            <a:r>
              <a:rPr lang="en-US" sz="24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예정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4219" y="1398842"/>
            <a:ext cx="10511960" cy="317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5648" y="4991745"/>
            <a:ext cx="10847994" cy="463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899" y="2374603"/>
            <a:ext cx="4969667" cy="713650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기대효과</a:t>
            </a:r>
            <a:endParaRPr lang="ko-KR" alt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0243" y="2374603"/>
            <a:ext cx="4969667" cy="713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5148" y="2374603"/>
            <a:ext cx="4969667" cy="7136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80;p2">
            <a:extLst>
              <a:ext uri="{FF2B5EF4-FFF2-40B4-BE49-F238E27FC236}">
                <a16:creationId xmlns:a16="http://schemas.microsoft.com/office/drawing/2014/main" id="{182D7E2C-2823-1244-9270-3A764EBE8094}"/>
              </a:ext>
            </a:extLst>
          </p:cNvPr>
          <p:cNvSpPr txBox="1"/>
          <p:nvPr/>
        </p:nvSpPr>
        <p:spPr>
          <a:xfrm>
            <a:off x="1285140" y="7715240"/>
            <a:ext cx="671137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알림 기록을 캘린더 형식인 </a:t>
            </a:r>
            <a:r>
              <a:rPr lang="ko-KR" alt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육아일기로</a:t>
            </a:r>
            <a:r>
              <a:rPr lang="ko-KR" alt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만들어짐</a:t>
            </a:r>
            <a:endParaRPr lang="ko-KR" altLang="en-US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/>
            <a:endParaRPr lang="ko-KR" altLang="en-US"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/>
            <a:r>
              <a:rPr lang="en-US" altLang="ko-KR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사진과 텍스트를 통해 생동감 있는 육아일기 완성</a:t>
            </a:r>
            <a:endParaRPr lang="ko-KR" altLang="en-US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/>
            <a:endParaRPr lang="ko-KR" altLang="en-US"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/>
            <a:r>
              <a:rPr lang="en-US" altLang="ko-KR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타임라인 기능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1;p2">
            <a:extLst>
              <a:ext uri="{FF2B5EF4-FFF2-40B4-BE49-F238E27FC236}">
                <a16:creationId xmlns:a16="http://schemas.microsoft.com/office/drawing/2014/main" id="{658B2E71-7E8F-3F48-8402-590052C25858}"/>
              </a:ext>
            </a:extLst>
          </p:cNvPr>
          <p:cNvSpPr txBox="1"/>
          <p:nvPr/>
        </p:nvSpPr>
        <p:spPr>
          <a:xfrm>
            <a:off x="1777541" y="2808251"/>
            <a:ext cx="385638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자동으로 만들어지는 육아일기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84;p2">
            <a:extLst>
              <a:ext uri="{FF2B5EF4-FFF2-40B4-BE49-F238E27FC236}">
                <a16:creationId xmlns:a16="http://schemas.microsoft.com/office/drawing/2014/main" id="{6A8F4CD0-D742-174D-BB70-FFF287B0D2E0}"/>
              </a:ext>
            </a:extLst>
          </p:cNvPr>
          <p:cNvSpPr txBox="1"/>
          <p:nvPr/>
        </p:nvSpPr>
        <p:spPr>
          <a:xfrm>
            <a:off x="6699112" y="2820946"/>
            <a:ext cx="48874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공과 사 분리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86;p2">
            <a:extLst>
              <a:ext uri="{FF2B5EF4-FFF2-40B4-BE49-F238E27FC236}">
                <a16:creationId xmlns:a16="http://schemas.microsoft.com/office/drawing/2014/main" id="{C15EE1E6-9D8E-CF42-A677-C2B129304E06}"/>
              </a:ext>
            </a:extLst>
          </p:cNvPr>
          <p:cNvSpPr txBox="1"/>
          <p:nvPr/>
        </p:nvSpPr>
        <p:spPr>
          <a:xfrm>
            <a:off x="6813415" y="7693334"/>
            <a:ext cx="4192045" cy="33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자체 메신저 기능을 통한 공과 사 분리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85;p2">
            <a:extLst>
              <a:ext uri="{FF2B5EF4-FFF2-40B4-BE49-F238E27FC236}">
                <a16:creationId xmlns:a16="http://schemas.microsoft.com/office/drawing/2014/main" id="{520AA772-5CF6-B34B-93BA-C9002140B216}"/>
              </a:ext>
            </a:extLst>
          </p:cNvPr>
          <p:cNvSpPr txBox="1"/>
          <p:nvPr/>
        </p:nvSpPr>
        <p:spPr>
          <a:xfrm>
            <a:off x="12587889" y="2808248"/>
            <a:ext cx="39840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신뢰관계 형성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87;p2">
            <a:extLst>
              <a:ext uri="{FF2B5EF4-FFF2-40B4-BE49-F238E27FC236}">
                <a16:creationId xmlns:a16="http://schemas.microsoft.com/office/drawing/2014/main" id="{720A57E8-8310-C442-8535-DA2E6E83A470}"/>
              </a:ext>
            </a:extLst>
          </p:cNvPr>
          <p:cNvSpPr txBox="1"/>
          <p:nvPr/>
        </p:nvSpPr>
        <p:spPr>
          <a:xfrm>
            <a:off x="12339348" y="7720623"/>
            <a:ext cx="44768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ko-KR" alt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실시간 푸시 알림을 통한 신뢰관계 형성</a:t>
            </a:r>
            <a:endParaRPr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</a:t>
            </a:r>
            <a:r>
              <a:rPr lang="ko-KR" alt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부모가 아이의 일상 확인 가능</a:t>
            </a:r>
          </a:p>
        </p:txBody>
      </p:sp>
      <p:pic>
        <p:nvPicPr>
          <p:cNvPr id="25" name="Object 28">
            <a:extLst>
              <a:ext uri="{FF2B5EF4-FFF2-40B4-BE49-F238E27FC236}">
                <a16:creationId xmlns:a16="http://schemas.microsoft.com/office/drawing/2014/main" id="{9EC88B2F-D0D9-7D48-904E-D9B6F69C66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83548" y="4389767"/>
            <a:ext cx="3988436" cy="22032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3EB632-7BC3-5043-878A-1DEF82FFF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541" y="3686238"/>
            <a:ext cx="3856382" cy="3431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BFCF0A-CC22-FE4D-9684-D15B28200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935" y="3445710"/>
            <a:ext cx="4688281" cy="355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0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"/>
          <p:cNvSpPr txBox="1"/>
          <p:nvPr/>
        </p:nvSpPr>
        <p:spPr>
          <a:xfrm>
            <a:off x="1098000" y="954000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추후계획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BD5CD9-4322-C842-9572-0B5D8443E8B0}"/>
              </a:ext>
            </a:extLst>
          </p:cNvPr>
          <p:cNvGrpSpPr/>
          <p:nvPr/>
        </p:nvGrpSpPr>
        <p:grpSpPr>
          <a:xfrm>
            <a:off x="842107" y="2948473"/>
            <a:ext cx="4718614" cy="6562638"/>
            <a:chOff x="1220899" y="2374603"/>
            <a:chExt cx="4969667" cy="7136508"/>
          </a:xfrm>
        </p:grpSpPr>
        <p:pic>
          <p:nvPicPr>
            <p:cNvPr id="346" name="Google Shape;34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20899" y="2374603"/>
              <a:ext cx="4969667" cy="7136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"/>
            <p:cNvSpPr txBox="1"/>
            <p:nvPr/>
          </p:nvSpPr>
          <p:spPr>
            <a:xfrm>
              <a:off x="1481143" y="7714800"/>
              <a:ext cx="4350935" cy="903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-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알림만으로</a:t>
              </a:r>
              <a:r>
                <a:rPr lang="ko-KR" alt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는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소통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불가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단점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보완</a:t>
              </a:r>
              <a:endParaRPr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-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부모와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아이돌보미의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altLang="ko-KR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1:1</a:t>
              </a:r>
              <a:r>
                <a:rPr lang="ko-KR" alt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채팅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"/>
            <p:cNvSpPr txBox="1"/>
            <p:nvPr/>
          </p:nvSpPr>
          <p:spPr>
            <a:xfrm>
              <a:off x="1777546" y="2808248"/>
              <a:ext cx="38563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5A7D59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1 : 1 </a:t>
              </a:r>
              <a:r>
                <a:rPr lang="en-US" sz="2400" b="1" dirty="0" err="1">
                  <a:solidFill>
                    <a:srgbClr val="5A7D59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채팅</a:t>
              </a:r>
              <a:r>
                <a:rPr lang="en-US" sz="2400" b="1" dirty="0">
                  <a:solidFill>
                    <a:srgbClr val="5A7D59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2400" b="1" dirty="0" err="1">
                  <a:solidFill>
                    <a:srgbClr val="5A7D59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기능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7" name="Google Shape;357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13664" y="4151346"/>
              <a:ext cx="2584137" cy="2341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775140-F123-CC41-B080-7E500673EA66}"/>
              </a:ext>
            </a:extLst>
          </p:cNvPr>
          <p:cNvGrpSpPr/>
          <p:nvPr/>
        </p:nvGrpSpPr>
        <p:grpSpPr>
          <a:xfrm>
            <a:off x="6251452" y="2948473"/>
            <a:ext cx="4718614" cy="6562638"/>
            <a:chOff x="6630243" y="2374603"/>
            <a:chExt cx="4969667" cy="7136508"/>
          </a:xfrm>
        </p:grpSpPr>
        <p:pic>
          <p:nvPicPr>
            <p:cNvPr id="351" name="Google Shape;351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30243" y="2374603"/>
              <a:ext cx="4969667" cy="7136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"/>
            <p:cNvSpPr txBox="1"/>
            <p:nvPr/>
          </p:nvSpPr>
          <p:spPr>
            <a:xfrm>
              <a:off x="6699113" y="2820943"/>
              <a:ext cx="488749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5A7D59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IoT </a:t>
              </a:r>
              <a:r>
                <a:rPr lang="en-US" sz="2400" b="1" dirty="0" err="1">
                  <a:solidFill>
                    <a:srgbClr val="5A7D59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확장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"/>
            <p:cNvSpPr txBox="1"/>
            <p:nvPr/>
          </p:nvSpPr>
          <p:spPr>
            <a:xfrm>
              <a:off x="6884733" y="7714800"/>
              <a:ext cx="4470633" cy="903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-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데시벨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센서로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아이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울음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소리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감지</a:t>
              </a:r>
              <a:endParaRPr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-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온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/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습도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센서로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아이의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배변활동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감지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8" name="Google Shape;358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11024" y="3718957"/>
              <a:ext cx="3206523" cy="32065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9A12E5-D6B9-484B-998A-D18905179AD8}"/>
              </a:ext>
            </a:extLst>
          </p:cNvPr>
          <p:cNvGrpSpPr/>
          <p:nvPr/>
        </p:nvGrpSpPr>
        <p:grpSpPr>
          <a:xfrm>
            <a:off x="12814606" y="2948473"/>
            <a:ext cx="4718614" cy="6562638"/>
            <a:chOff x="12095148" y="2374603"/>
            <a:chExt cx="4969667" cy="7136508"/>
          </a:xfrm>
        </p:grpSpPr>
        <p:pic>
          <p:nvPicPr>
            <p:cNvPr id="352" name="Google Shape;352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95148" y="2374603"/>
              <a:ext cx="4969667" cy="7136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3"/>
            <p:cNvSpPr txBox="1"/>
            <p:nvPr/>
          </p:nvSpPr>
          <p:spPr>
            <a:xfrm>
              <a:off x="12587889" y="2808248"/>
              <a:ext cx="398409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solidFill>
                    <a:srgbClr val="5A7D59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기능</a:t>
              </a:r>
              <a:r>
                <a:rPr lang="en-US" sz="2400" b="1" dirty="0">
                  <a:solidFill>
                    <a:srgbClr val="5A7D59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2400" b="1" dirty="0" err="1">
                  <a:solidFill>
                    <a:srgbClr val="5A7D59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확대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"/>
            <p:cNvSpPr txBox="1"/>
            <p:nvPr/>
          </p:nvSpPr>
          <p:spPr>
            <a:xfrm>
              <a:off x="12422574" y="7731129"/>
              <a:ext cx="3574624" cy="368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-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간병인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서비스로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en-US" sz="1600" dirty="0" err="1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확대</a:t>
              </a:r>
              <a:r>
                <a:rPr 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  <a:sym typeface="Arial"/>
                </a:rPr>
                <a:t> </a:t>
              </a:r>
              <a:r>
                <a:rPr lang="ko-KR" altLang="en-US" sz="1600" dirty="0">
                  <a:solidFill>
                    <a:srgbClr val="726B6B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가능성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9" name="Google Shape;359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162766" y="4029008"/>
              <a:ext cx="2834433" cy="25864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319E0ED-E188-C541-A0E1-A13FFE544A9F}"/>
              </a:ext>
            </a:extLst>
          </p:cNvPr>
          <p:cNvCxnSpPr/>
          <p:nvPr/>
        </p:nvCxnSpPr>
        <p:spPr>
          <a:xfrm>
            <a:off x="11905861" y="2276669"/>
            <a:ext cx="0" cy="7595118"/>
          </a:xfrm>
          <a:prstGeom prst="line">
            <a:avLst/>
          </a:prstGeom>
          <a:ln w="76200">
            <a:solidFill>
              <a:srgbClr val="597C5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A992C9-C55E-E94E-AD70-959D84A33C07}"/>
              </a:ext>
            </a:extLst>
          </p:cNvPr>
          <p:cNvSpPr txBox="1"/>
          <p:nvPr/>
        </p:nvSpPr>
        <p:spPr>
          <a:xfrm>
            <a:off x="4431526" y="2276854"/>
            <a:ext cx="265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중간 발표 이후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942F13-469D-5247-960F-89F4F8C48546}"/>
              </a:ext>
            </a:extLst>
          </p:cNvPr>
          <p:cNvSpPr txBox="1"/>
          <p:nvPr/>
        </p:nvSpPr>
        <p:spPr>
          <a:xfrm>
            <a:off x="13828291" y="2287789"/>
            <a:ext cx="265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캡스톤</a:t>
            </a:r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이후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f40caca15_2_144"/>
          <p:cNvSpPr txBox="1"/>
          <p:nvPr/>
        </p:nvSpPr>
        <p:spPr>
          <a:xfrm>
            <a:off x="7690810" y="4527967"/>
            <a:ext cx="290638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Calibri"/>
                <a:sym typeface="Calibri"/>
              </a:rPr>
              <a:t>Q&amp;A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11f40caca15_2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1711" y="1794346"/>
            <a:ext cx="9524" cy="4105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0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f40caca15_2_16"/>
          <p:cNvSpPr txBox="1"/>
          <p:nvPr/>
        </p:nvSpPr>
        <p:spPr>
          <a:xfrm>
            <a:off x="493200" y="777600"/>
            <a:ext cx="1145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프로젝트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소개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: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개요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11f40caca15_2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9181" y="3791117"/>
            <a:ext cx="11786524" cy="624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1f40caca15_2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9181" y="1953313"/>
            <a:ext cx="11811971" cy="1600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1f40caca15_2_16"/>
          <p:cNvSpPr txBox="1"/>
          <p:nvPr/>
        </p:nvSpPr>
        <p:spPr>
          <a:xfrm>
            <a:off x="14497151" y="3791114"/>
            <a:ext cx="4546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f40caca15_2_23"/>
          <p:cNvSpPr txBox="1"/>
          <p:nvPr/>
        </p:nvSpPr>
        <p:spPr>
          <a:xfrm>
            <a:off x="493200" y="777600"/>
            <a:ext cx="16852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프로젝트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소개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: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필요성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1f40caca15_2_23"/>
          <p:cNvSpPr txBox="1"/>
          <p:nvPr/>
        </p:nvSpPr>
        <p:spPr>
          <a:xfrm>
            <a:off x="6259889" y="2152073"/>
            <a:ext cx="576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의사소통</a:t>
            </a:r>
            <a:r>
              <a:rPr lang="en-US" sz="3600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600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문제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1f40caca15_2_23"/>
          <p:cNvSpPr txBox="1"/>
          <p:nvPr/>
        </p:nvSpPr>
        <p:spPr>
          <a:xfrm>
            <a:off x="395333" y="8745804"/>
            <a:ext cx="1749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아이돌봄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이용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부모와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베이비시터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간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의사소통의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문제가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발생</a:t>
            </a:r>
            <a:endParaRPr sz="18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</p:txBody>
      </p:sp>
      <p:pic>
        <p:nvPicPr>
          <p:cNvPr id="122" name="Google Shape;122;g11f40caca15_2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569" y="3422102"/>
            <a:ext cx="3838577" cy="4088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f40caca15_2_30"/>
          <p:cNvSpPr txBox="1"/>
          <p:nvPr/>
        </p:nvSpPr>
        <p:spPr>
          <a:xfrm>
            <a:off x="493200" y="777600"/>
            <a:ext cx="16852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프로젝트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소개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: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필요성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11f40caca15_2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349" y="3109089"/>
            <a:ext cx="8138589" cy="48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1f40caca15_2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10174" y="3109089"/>
            <a:ext cx="8671153" cy="48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f40caca15_2_37"/>
          <p:cNvSpPr txBox="1"/>
          <p:nvPr/>
        </p:nvSpPr>
        <p:spPr>
          <a:xfrm>
            <a:off x="493200" y="777600"/>
            <a:ext cx="16852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프로젝트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소개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: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필요성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1f40caca15_2_37"/>
          <p:cNvSpPr txBox="1"/>
          <p:nvPr/>
        </p:nvSpPr>
        <p:spPr>
          <a:xfrm>
            <a:off x="4830751" y="2938184"/>
            <a:ext cx="862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베이비시터</a:t>
            </a:r>
            <a:r>
              <a:rPr lang="en-US" sz="3600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600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인권</a:t>
            </a:r>
            <a:r>
              <a:rPr lang="en-US" sz="3600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3600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문제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11f40caca15_2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4236" y="4377358"/>
            <a:ext cx="2757242" cy="254148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1f40caca15_2_37"/>
          <p:cNvSpPr txBox="1"/>
          <p:nvPr/>
        </p:nvSpPr>
        <p:spPr>
          <a:xfrm>
            <a:off x="-245823" y="8724238"/>
            <a:ext cx="1875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부모가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신뢰성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문제로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홈캠을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설치하는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등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베이비시터의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인권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침해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문제가</a:t>
            </a:r>
            <a:r>
              <a:rPr lang="en-US" sz="28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8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발생</a:t>
            </a:r>
            <a:endParaRPr sz="18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f40caca15_2_44"/>
          <p:cNvSpPr txBox="1"/>
          <p:nvPr/>
        </p:nvSpPr>
        <p:spPr>
          <a:xfrm>
            <a:off x="493200" y="777600"/>
            <a:ext cx="16852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프로젝트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소개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: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r>
              <a:rPr lang="en-US" sz="48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필요성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11f40caca15_2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289" y="1781543"/>
            <a:ext cx="4799773" cy="758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1f40caca15_2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0139" y="2755499"/>
            <a:ext cx="8907816" cy="465478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1f40caca15_2_44"/>
          <p:cNvSpPr txBox="1"/>
          <p:nvPr/>
        </p:nvSpPr>
        <p:spPr>
          <a:xfrm>
            <a:off x="3706511" y="8525905"/>
            <a:ext cx="17495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f40caca15_2_51"/>
          <p:cNvSpPr txBox="1"/>
          <p:nvPr/>
        </p:nvSpPr>
        <p:spPr>
          <a:xfrm>
            <a:off x="2849775" y="7030952"/>
            <a:ext cx="556013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1.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소통의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부재를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푸시알림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서비스를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 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이용하여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해결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87878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2.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실시간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채팅을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통한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베이비시터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신뢰성을</a:t>
            </a:r>
            <a:r>
              <a:rPr lang="en-US" sz="1800" dirty="0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확보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11f40caca15_2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9636" y="2794731"/>
            <a:ext cx="3754457" cy="362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f40caca15_2_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25357" y="2307016"/>
            <a:ext cx="313497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f40caca15_2_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7271" y="5022446"/>
            <a:ext cx="2891644" cy="740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899" y="2374603"/>
            <a:ext cx="4969667" cy="7136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 txBox="1"/>
          <p:nvPr/>
        </p:nvSpPr>
        <p:spPr>
          <a:xfrm>
            <a:off x="1096813" y="952659"/>
            <a:ext cx="8254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주요기능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"/>
          <p:cNvSpPr txBox="1"/>
          <p:nvPr/>
        </p:nvSpPr>
        <p:spPr>
          <a:xfrm>
            <a:off x="1285200" y="7714800"/>
            <a:ext cx="671137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부모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/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베이비시터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회원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가입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시스템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고용인과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피고용인의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 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신원을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증명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베이비시터의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고용인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관리를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효율적으로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도움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2461155" y="2808251"/>
            <a:ext cx="24891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회원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시스템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0243" y="2374603"/>
            <a:ext cx="4969667" cy="713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5148" y="2374603"/>
            <a:ext cx="4969667" cy="7136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 txBox="1"/>
          <p:nvPr/>
        </p:nvSpPr>
        <p:spPr>
          <a:xfrm>
            <a:off x="7131550" y="2808251"/>
            <a:ext cx="40226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원터치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알림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서비스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12587934" y="2808251"/>
            <a:ext cx="39840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아기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행동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감지</a:t>
            </a:r>
            <a:r>
              <a:rPr lang="en-US" sz="2400" b="1" dirty="0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2400" b="1" dirty="0" err="1">
                <a:solidFill>
                  <a:srgbClr val="5A7D5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센서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0248" y="4100071"/>
            <a:ext cx="2085571" cy="2085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"/>
          <p:cNvSpPr txBox="1"/>
          <p:nvPr/>
        </p:nvSpPr>
        <p:spPr>
          <a:xfrm>
            <a:off x="6699600" y="7714800"/>
            <a:ext cx="671137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베이비시터는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원터치로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아이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행동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보고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부모는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푸쉬알림으로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아기의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행동을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 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실시간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전달받음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8560" y="3692280"/>
            <a:ext cx="1608595" cy="2901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93673" y="3841975"/>
            <a:ext cx="1798015" cy="277685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"/>
          <p:cNvSpPr txBox="1"/>
          <p:nvPr/>
        </p:nvSpPr>
        <p:spPr>
          <a:xfrm>
            <a:off x="12096000" y="7714800"/>
            <a:ext cx="671137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데시벨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센서를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사용해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아기의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울음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감지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온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/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습도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센서를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사용해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아기의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배변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활동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감지</a:t>
            </a:r>
            <a:endParaRPr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26B6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-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아기의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행동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감지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시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베이비시터에게</a:t>
            </a:r>
            <a:r>
              <a:rPr lang="en-US" sz="1600" dirty="0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 </a:t>
            </a:r>
            <a:r>
              <a:rPr lang="en-US" sz="1600" dirty="0" err="1">
                <a:solidFill>
                  <a:srgbClr val="726B6B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sym typeface="Arial"/>
              </a:rPr>
              <a:t>알림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1863</Words>
  <Application>Microsoft Macintosh PowerPoint</Application>
  <PresentationFormat>사용자 지정</PresentationFormat>
  <Paragraphs>211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Gmarket Sans TTF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정소원(학부생-소프트웨어전공)</cp:lastModifiedBy>
  <cp:revision>11</cp:revision>
  <dcterms:created xsi:type="dcterms:W3CDTF">2022-03-26T19:28:15Z</dcterms:created>
  <dcterms:modified xsi:type="dcterms:W3CDTF">2022-04-01T08:27:50Z</dcterms:modified>
</cp:coreProperties>
</file>